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1" i="0" u="none" strike="noStrike" cap="none" spc="0" normalizeH="0" baseline="0">
        <a:ln>
          <a:noFill/>
        </a:ln>
        <a:solidFill>
          <a:srgbClr val="FFFFFF"/>
        </a:solidFill>
        <a:effectLst/>
        <a:uFillTx/>
        <a:latin typeface="+mn-lt"/>
        <a:ea typeface="+mn-ea"/>
        <a:cs typeface="+mn-cs"/>
        <a:sym typeface="Helvetica"/>
      </a:defRPr>
    </a:lvl1pPr>
    <a:lvl2pPr marL="0" marR="0" indent="228600" algn="ctr" defTabSz="584200" rtl="0" fontAlgn="auto" latinLnBrk="0" hangingPunct="0">
      <a:lnSpc>
        <a:spcPct val="100000"/>
      </a:lnSpc>
      <a:spcBef>
        <a:spcPts val="0"/>
      </a:spcBef>
      <a:spcAft>
        <a:spcPts val="0"/>
      </a:spcAft>
      <a:buClrTx/>
      <a:buSzTx/>
      <a:buFontTx/>
      <a:buNone/>
      <a:tabLst/>
      <a:defRPr kumimoji="0" sz="3600" b="1" i="0" u="none" strike="noStrike" cap="none" spc="0" normalizeH="0" baseline="0">
        <a:ln>
          <a:noFill/>
        </a:ln>
        <a:solidFill>
          <a:srgbClr val="FFFFFF"/>
        </a:solidFill>
        <a:effectLst/>
        <a:uFillTx/>
        <a:latin typeface="+mn-lt"/>
        <a:ea typeface="+mn-ea"/>
        <a:cs typeface="+mn-cs"/>
        <a:sym typeface="Helvetica"/>
      </a:defRPr>
    </a:lvl2pPr>
    <a:lvl3pPr marL="0" marR="0" indent="457200" algn="ctr" defTabSz="584200" rtl="0" fontAlgn="auto" latinLnBrk="0" hangingPunct="0">
      <a:lnSpc>
        <a:spcPct val="100000"/>
      </a:lnSpc>
      <a:spcBef>
        <a:spcPts val="0"/>
      </a:spcBef>
      <a:spcAft>
        <a:spcPts val="0"/>
      </a:spcAft>
      <a:buClrTx/>
      <a:buSzTx/>
      <a:buFontTx/>
      <a:buNone/>
      <a:tabLst/>
      <a:defRPr kumimoji="0" sz="3600" b="1" i="0" u="none" strike="noStrike" cap="none" spc="0" normalizeH="0" baseline="0">
        <a:ln>
          <a:noFill/>
        </a:ln>
        <a:solidFill>
          <a:srgbClr val="FFFFFF"/>
        </a:solidFill>
        <a:effectLst/>
        <a:uFillTx/>
        <a:latin typeface="+mn-lt"/>
        <a:ea typeface="+mn-ea"/>
        <a:cs typeface="+mn-cs"/>
        <a:sym typeface="Helvetica"/>
      </a:defRPr>
    </a:lvl3pPr>
    <a:lvl4pPr marL="0" marR="0" indent="685800" algn="ctr" defTabSz="584200" rtl="0" fontAlgn="auto" latinLnBrk="0" hangingPunct="0">
      <a:lnSpc>
        <a:spcPct val="100000"/>
      </a:lnSpc>
      <a:spcBef>
        <a:spcPts val="0"/>
      </a:spcBef>
      <a:spcAft>
        <a:spcPts val="0"/>
      </a:spcAft>
      <a:buClrTx/>
      <a:buSzTx/>
      <a:buFontTx/>
      <a:buNone/>
      <a:tabLst/>
      <a:defRPr kumimoji="0" sz="3600" b="1" i="0" u="none" strike="noStrike" cap="none" spc="0" normalizeH="0" baseline="0">
        <a:ln>
          <a:noFill/>
        </a:ln>
        <a:solidFill>
          <a:srgbClr val="FFFFFF"/>
        </a:solidFill>
        <a:effectLst/>
        <a:uFillTx/>
        <a:latin typeface="+mn-lt"/>
        <a:ea typeface="+mn-ea"/>
        <a:cs typeface="+mn-cs"/>
        <a:sym typeface="Helvetica"/>
      </a:defRPr>
    </a:lvl4pPr>
    <a:lvl5pPr marL="0" marR="0" indent="914400" algn="ctr" defTabSz="584200" rtl="0" fontAlgn="auto" latinLnBrk="0" hangingPunct="0">
      <a:lnSpc>
        <a:spcPct val="100000"/>
      </a:lnSpc>
      <a:spcBef>
        <a:spcPts val="0"/>
      </a:spcBef>
      <a:spcAft>
        <a:spcPts val="0"/>
      </a:spcAft>
      <a:buClrTx/>
      <a:buSzTx/>
      <a:buFontTx/>
      <a:buNone/>
      <a:tabLst/>
      <a:defRPr kumimoji="0" sz="3600" b="1" i="0" u="none" strike="noStrike" cap="none" spc="0" normalizeH="0" baseline="0">
        <a:ln>
          <a:noFill/>
        </a:ln>
        <a:solidFill>
          <a:srgbClr val="FFFFFF"/>
        </a:solidFill>
        <a:effectLst/>
        <a:uFillTx/>
        <a:latin typeface="+mn-lt"/>
        <a:ea typeface="+mn-ea"/>
        <a:cs typeface="+mn-cs"/>
        <a:sym typeface="Helvetica"/>
      </a:defRPr>
    </a:lvl5pPr>
    <a:lvl6pPr marL="0" marR="0" indent="1143000" algn="ctr" defTabSz="584200" rtl="0" fontAlgn="auto" latinLnBrk="0" hangingPunct="0">
      <a:lnSpc>
        <a:spcPct val="100000"/>
      </a:lnSpc>
      <a:spcBef>
        <a:spcPts val="0"/>
      </a:spcBef>
      <a:spcAft>
        <a:spcPts val="0"/>
      </a:spcAft>
      <a:buClrTx/>
      <a:buSzTx/>
      <a:buFontTx/>
      <a:buNone/>
      <a:tabLst/>
      <a:defRPr kumimoji="0" sz="3600" b="1" i="0" u="none" strike="noStrike" cap="none" spc="0" normalizeH="0" baseline="0">
        <a:ln>
          <a:noFill/>
        </a:ln>
        <a:solidFill>
          <a:srgbClr val="FFFFFF"/>
        </a:solidFill>
        <a:effectLst/>
        <a:uFillTx/>
        <a:latin typeface="+mn-lt"/>
        <a:ea typeface="+mn-ea"/>
        <a:cs typeface="+mn-cs"/>
        <a:sym typeface="Helvetica"/>
      </a:defRPr>
    </a:lvl6pPr>
    <a:lvl7pPr marL="0" marR="0" indent="1371600" algn="ctr" defTabSz="584200" rtl="0" fontAlgn="auto" latinLnBrk="0" hangingPunct="0">
      <a:lnSpc>
        <a:spcPct val="100000"/>
      </a:lnSpc>
      <a:spcBef>
        <a:spcPts val="0"/>
      </a:spcBef>
      <a:spcAft>
        <a:spcPts val="0"/>
      </a:spcAft>
      <a:buClrTx/>
      <a:buSzTx/>
      <a:buFontTx/>
      <a:buNone/>
      <a:tabLst/>
      <a:defRPr kumimoji="0" sz="3600" b="1" i="0" u="none" strike="noStrike" cap="none" spc="0" normalizeH="0" baseline="0">
        <a:ln>
          <a:noFill/>
        </a:ln>
        <a:solidFill>
          <a:srgbClr val="FFFFFF"/>
        </a:solidFill>
        <a:effectLst/>
        <a:uFillTx/>
        <a:latin typeface="+mn-lt"/>
        <a:ea typeface="+mn-ea"/>
        <a:cs typeface="+mn-cs"/>
        <a:sym typeface="Helvetica"/>
      </a:defRPr>
    </a:lvl7pPr>
    <a:lvl8pPr marL="0" marR="0" indent="1600200" algn="ctr" defTabSz="584200" rtl="0" fontAlgn="auto" latinLnBrk="0" hangingPunct="0">
      <a:lnSpc>
        <a:spcPct val="100000"/>
      </a:lnSpc>
      <a:spcBef>
        <a:spcPts val="0"/>
      </a:spcBef>
      <a:spcAft>
        <a:spcPts val="0"/>
      </a:spcAft>
      <a:buClrTx/>
      <a:buSzTx/>
      <a:buFontTx/>
      <a:buNone/>
      <a:tabLst/>
      <a:defRPr kumimoji="0" sz="3600" b="1" i="0" u="none" strike="noStrike" cap="none" spc="0" normalizeH="0" baseline="0">
        <a:ln>
          <a:noFill/>
        </a:ln>
        <a:solidFill>
          <a:srgbClr val="FFFFFF"/>
        </a:solidFill>
        <a:effectLst/>
        <a:uFillTx/>
        <a:latin typeface="+mn-lt"/>
        <a:ea typeface="+mn-ea"/>
        <a:cs typeface="+mn-cs"/>
        <a:sym typeface="Helvetica"/>
      </a:defRPr>
    </a:lvl8pPr>
    <a:lvl9pPr marL="0" marR="0" indent="1828800" algn="ctr" defTabSz="584200" rtl="0" fontAlgn="auto" latinLnBrk="0" hangingPunct="0">
      <a:lnSpc>
        <a:spcPct val="100000"/>
      </a:lnSpc>
      <a:spcBef>
        <a:spcPts val="0"/>
      </a:spcBef>
      <a:spcAft>
        <a:spcPts val="0"/>
      </a:spcAft>
      <a:buClrTx/>
      <a:buSzTx/>
      <a:buFontTx/>
      <a:buNone/>
      <a:tabLst/>
      <a:defRPr kumimoji="0" sz="3600" b="1" i="0" u="none" strike="noStrike" cap="none" spc="0" normalizeH="0" baseline="0">
        <a:ln>
          <a:noFill/>
        </a:ln>
        <a:solidFill>
          <a:srgbClr val="FFFFFF"/>
        </a:solidFill>
        <a:effectLst/>
        <a:uFillTx/>
        <a:latin typeface="+mn-lt"/>
        <a:ea typeface="+mn-ea"/>
        <a:cs typeface="+mn-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7" name="Shape 97"/>
          <p:cNvSpPr>
            <a:spLocks noGrp="1" noRot="1" noChangeAspect="1"/>
          </p:cNvSpPr>
          <p:nvPr>
            <p:ph type="sldImg"/>
          </p:nvPr>
        </p:nvSpPr>
        <p:spPr>
          <a:xfrm>
            <a:off x="1143000" y="685800"/>
            <a:ext cx="4572000" cy="3429000"/>
          </a:xfrm>
          <a:prstGeom prst="rect">
            <a:avLst/>
          </a:prstGeom>
        </p:spPr>
        <p:txBody>
          <a:bodyPr/>
          <a:lstStyle/>
          <a:p>
            <a:endParaRPr/>
          </a:p>
        </p:txBody>
      </p:sp>
      <p:sp>
        <p:nvSpPr>
          <p:cNvPr id="98" name="Shape 9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3000">
        <a:latin typeface="Helvetica Neue"/>
        <a:ea typeface="Helvetica Neue"/>
        <a:cs typeface="Helvetica Neue"/>
        <a:sym typeface="Helvetica Neue"/>
      </a:defRPr>
    </a:lvl1pPr>
    <a:lvl2pPr indent="228600" defTabSz="457200" latinLnBrk="0">
      <a:lnSpc>
        <a:spcPct val="117999"/>
      </a:lnSpc>
      <a:defRPr sz="3000">
        <a:latin typeface="Helvetica Neue"/>
        <a:ea typeface="Helvetica Neue"/>
        <a:cs typeface="Helvetica Neue"/>
        <a:sym typeface="Helvetica Neue"/>
      </a:defRPr>
    </a:lvl2pPr>
    <a:lvl3pPr indent="457200" defTabSz="457200" latinLnBrk="0">
      <a:lnSpc>
        <a:spcPct val="117999"/>
      </a:lnSpc>
      <a:defRPr sz="3000">
        <a:latin typeface="Helvetica Neue"/>
        <a:ea typeface="Helvetica Neue"/>
        <a:cs typeface="Helvetica Neue"/>
        <a:sym typeface="Helvetica Neue"/>
      </a:defRPr>
    </a:lvl3pPr>
    <a:lvl4pPr indent="685800" defTabSz="457200" latinLnBrk="0">
      <a:lnSpc>
        <a:spcPct val="117999"/>
      </a:lnSpc>
      <a:defRPr sz="3000">
        <a:latin typeface="Helvetica Neue"/>
        <a:ea typeface="Helvetica Neue"/>
        <a:cs typeface="Helvetica Neue"/>
        <a:sym typeface="Helvetica Neue"/>
      </a:defRPr>
    </a:lvl4pPr>
    <a:lvl5pPr indent="914400" defTabSz="457200" latinLnBrk="0">
      <a:lnSpc>
        <a:spcPct val="117999"/>
      </a:lnSpc>
      <a:defRPr sz="3000">
        <a:latin typeface="Helvetica Neue"/>
        <a:ea typeface="Helvetica Neue"/>
        <a:cs typeface="Helvetica Neue"/>
        <a:sym typeface="Helvetica Neue"/>
      </a:defRPr>
    </a:lvl5pPr>
    <a:lvl6pPr indent="1143000" defTabSz="457200" latinLnBrk="0">
      <a:lnSpc>
        <a:spcPct val="117999"/>
      </a:lnSpc>
      <a:defRPr sz="3000">
        <a:latin typeface="Helvetica Neue"/>
        <a:ea typeface="Helvetica Neue"/>
        <a:cs typeface="Helvetica Neue"/>
        <a:sym typeface="Helvetica Neue"/>
      </a:defRPr>
    </a:lvl6pPr>
    <a:lvl7pPr indent="1371600" defTabSz="457200" latinLnBrk="0">
      <a:lnSpc>
        <a:spcPct val="117999"/>
      </a:lnSpc>
      <a:defRPr sz="3000">
        <a:latin typeface="Helvetica Neue"/>
        <a:ea typeface="Helvetica Neue"/>
        <a:cs typeface="Helvetica Neue"/>
        <a:sym typeface="Helvetica Neue"/>
      </a:defRPr>
    </a:lvl7pPr>
    <a:lvl8pPr indent="1600200" defTabSz="457200" latinLnBrk="0">
      <a:lnSpc>
        <a:spcPct val="117999"/>
      </a:lnSpc>
      <a:defRPr sz="3000">
        <a:latin typeface="Helvetica Neue"/>
        <a:ea typeface="Helvetica Neue"/>
        <a:cs typeface="Helvetica Neue"/>
        <a:sym typeface="Helvetica Neue"/>
      </a:defRPr>
    </a:lvl8pPr>
    <a:lvl9pPr indent="1828800" defTabSz="457200" latinLnBrk="0">
      <a:lnSpc>
        <a:spcPct val="117999"/>
      </a:lnSpc>
      <a:defRPr sz="30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xmp.cc/PromptWiki"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r>
              <a:t>In 2003, WebForms and all its PostBack glory was the new hotness. Today, WebForms are being supplanted by Single Page Applications that leverage WebAPI and communicate via JSON and that don’t cause page postbacks.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r>
              <a:t>Because the web has evolved, editors have had to change. Instead of dragging and dropping graphical controls onto a canvas (with Visual Studio 2013), we are coding our interfaces in text, with HTML, CSS, and Javascript (with Visual Studio Code, or WebStorm or Sublime Text or even Vim).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prstGeom prst="rect">
            <a:avLst/>
          </a:prstGeom>
        </p:spPr>
        <p:txBody>
          <a:bodyPr/>
          <a:lstStyle/>
          <a:p>
            <a:endParaRPr/>
          </a:p>
        </p:txBody>
      </p:sp>
      <p:sp>
        <p:nvSpPr>
          <p:cNvPr id="197" name="Shape 197"/>
          <p:cNvSpPr>
            <a:spLocks noGrp="1"/>
          </p:cNvSpPr>
          <p:nvPr>
            <p:ph type="body" sz="quarter" idx="1"/>
          </p:nvPr>
        </p:nvSpPr>
        <p:spPr>
          <a:prstGeom prst="rect">
            <a:avLst/>
          </a:prstGeom>
        </p:spPr>
        <p:txBody>
          <a:bodyPr/>
          <a:lstStyle/>
          <a:p>
            <a:r>
              <a:t>Creating applications using client-side scripting is complicated. Thankfully, we’ve gone from Zero to an environment where a new tool seems to pop-up every day.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prstGeom prst="rect">
            <a:avLst/>
          </a:prstGeom>
        </p:spPr>
        <p:txBody>
          <a:bodyPr/>
          <a:lstStyle/>
          <a:p>
            <a:endParaRPr/>
          </a:p>
        </p:txBody>
      </p:sp>
      <p:sp>
        <p:nvSpPr>
          <p:cNvPr id="221" name="Shape 221"/>
          <p:cNvSpPr>
            <a:spLocks noGrp="1"/>
          </p:cNvSpPr>
          <p:nvPr>
            <p:ph type="body" sz="quarter" idx="1"/>
          </p:nvPr>
        </p:nvSpPr>
        <p:spPr>
          <a:prstGeom prst="rect">
            <a:avLst/>
          </a:prstGeom>
        </p:spPr>
        <p:txBody>
          <a:bodyPr/>
          <a:lstStyle/>
          <a:p>
            <a:r>
              <a:t>GUI’s can be great, don’t get me wrong, but they’re not ideal for everything…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noRot="1" noChangeAspect="1"/>
          </p:cNvSpPr>
          <p:nvPr>
            <p:ph type="sldImg"/>
          </p:nvPr>
        </p:nvSpPr>
        <p:spPr>
          <a:prstGeom prst="rect">
            <a:avLst/>
          </a:prstGeom>
        </p:spPr>
        <p:txBody>
          <a:bodyPr/>
          <a:lstStyle/>
          <a:p>
            <a:endParaRPr/>
          </a:p>
        </p:txBody>
      </p:sp>
      <p:sp>
        <p:nvSpPr>
          <p:cNvPr id="260" name="Shape 260"/>
          <p:cNvSpPr>
            <a:spLocks noGrp="1"/>
          </p:cNvSpPr>
          <p:nvPr>
            <p:ph type="body" sz="quarter" idx="1"/>
          </p:nvPr>
        </p:nvSpPr>
        <p:spPr>
          <a:prstGeom prst="rect">
            <a:avLst/>
          </a:prstGeom>
        </p:spPr>
        <p:txBody>
          <a:bodyPr/>
          <a:lstStyle/>
          <a:p>
            <a:r>
              <a:t>	•	Feel and operate like a Command Line - with the same efficiency and speed. However, I don’t want to leverage HTML when needed to improve efficiency or UX</a:t>
            </a:r>
          </a:p>
          <a:p>
            <a:r>
              <a:t>	•	Reduce the intimidation factor</a:t>
            </a:r>
          </a:p>
          <a:p>
            <a:r>
              <a:t>		▪		Extensive help, with examples,</a:t>
            </a:r>
          </a:p>
          <a:p>
            <a:r>
              <a:t>		▪	Suggestions	</a:t>
            </a:r>
          </a:p>
          <a:p>
            <a:r>
              <a:t>		▪	Meaningful error messages</a:t>
            </a:r>
          </a:p>
          <a:p>
            <a:r>
              <a:t>		▪	Consistent naming (add vs new)</a:t>
            </a:r>
          </a:p>
          <a:p>
            <a:r>
              <a:t>		▪	Case insensitivity</a:t>
            </a:r>
          </a:p>
          <a:p>
            <a:r>
              <a:t>	•	Reduce keystrokes when possible</a:t>
            </a:r>
          </a:p>
          <a:p>
            <a:r>
              <a:t>		▪	Instead of 'create', prompt uses 'new' (1/2 the characters)</a:t>
            </a:r>
          </a:p>
          <a:p>
            <a:r>
              <a:t>		▪	If you are passing a string value for an option, you only have to enclose it in quotes if it is more than one word or contains characters that cause incorrect parsing.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noRot="1" noChangeAspect="1"/>
          </p:cNvSpPr>
          <p:nvPr>
            <p:ph type="sldImg"/>
          </p:nvPr>
        </p:nvSpPr>
        <p:spPr>
          <a:prstGeom prst="rect">
            <a:avLst/>
          </a:prstGeom>
        </p:spPr>
        <p:txBody>
          <a:bodyPr/>
          <a:lstStyle/>
          <a:p>
            <a:endParaRPr/>
          </a:p>
        </p:txBody>
      </p:sp>
      <p:sp>
        <p:nvSpPr>
          <p:cNvPr id="269" name="Shape 269"/>
          <p:cNvSpPr>
            <a:spLocks noGrp="1"/>
          </p:cNvSpPr>
          <p:nvPr>
            <p:ph type="body" sz="quarter" idx="1"/>
          </p:nvPr>
        </p:nvSpPr>
        <p:spPr>
          <a:prstGeom prst="rect">
            <a:avLst/>
          </a:prstGeom>
        </p:spPr>
        <p:txBody>
          <a:bodyPr/>
          <a:lstStyle/>
          <a:p>
            <a:r>
              <a:t>… but seriously, let’s look at how the Prompt command line can benefit the platform now and into the future.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p>
            <a:r>
              <a:t>** Efficient Administration: The demo kind of showed that</a:t>
            </a:r>
          </a:p>
          <a:p>
            <a:r>
              <a:t>** Simplifies the UI: By moving less-common settings to the command line, DNN can simplify the Platform’s user-interface, making it easier for new users to comprehend while reducing the visual weight of the UI.</a:t>
            </a:r>
          </a:p>
          <a:p>
            <a:r>
              <a:t>** Easy Extensibility: This is a key feature of Prompt. I’ll talk more about it in a second.</a:t>
            </a:r>
          </a:p>
          <a:p>
            <a:r>
              <a:t>** Unique Among CMS’s: I’m not aware of any major CMS that includes a command line. As I understand it, Django has a command line but it runs from the OS. Prompt runs within DNN, making it accessible to users who don’t have server access. Regardless, developers are flocking to the CLI and having a built-in CLI will differentiate DNN from the crowd, hopefully attracting more devs.</a:t>
            </a:r>
          </a:p>
          <a:p>
            <a:r>
              <a:t>———</a:t>
            </a:r>
          </a:p>
          <a:p>
            <a:r>
              <a:t>** Faster Rollout: Because Prompt handles the UI, all a command has to do is receive JSON and return JSON. No UI has to be built. Further, Commands are encapsulated - designed to do one thing. This makes it easier to minimize coupling and makes testing easier, resulting in more stability and greater confidence on the part of developers.</a:t>
            </a:r>
          </a:p>
          <a:p>
            <a:r>
              <a:t>** Site Scripting: You can create a command that performs a series of activities like setting up a list of new users or performing security checks or any process a business may want to perform regularly.</a:t>
            </a:r>
          </a:p>
          <a:p>
            <a:r>
              <a:t>** Ecosystem Growth: Prompt’s easy extensibility and name spacing opens up a brand new avenue for developers. Module developers can offer Prompt commands to administer their modules. Custom commands can be easily built and deployed by IT departments that interact with backend systems. You could even setup integration with external web services.</a:t>
            </a:r>
          </a:p>
          <a:p>
            <a:r>
              <a:t>** “npm”: Imagine being able to install a module or any extension from the command line. No need to download. &lt;CLICK&gt; Simply type `dnnpm —install xmodpro` and it fetches and installs it for you just like ‘npm’ or Ubuntu’s ‘apt-get’. This could also be used to update the module. &lt;CLICK&gt; This is such a cool idea that I’ve already begun work on it.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hape 315"/>
          <p:cNvSpPr>
            <a:spLocks noGrp="1" noRot="1" noChangeAspect="1"/>
          </p:cNvSpPr>
          <p:nvPr>
            <p:ph type="sldImg"/>
          </p:nvPr>
        </p:nvSpPr>
        <p:spPr>
          <a:prstGeom prst="rect">
            <a:avLst/>
          </a:prstGeom>
        </p:spPr>
        <p:txBody>
          <a:bodyPr/>
          <a:lstStyle/>
          <a:p>
            <a:endParaRPr/>
          </a:p>
        </p:txBody>
      </p:sp>
      <p:sp>
        <p:nvSpPr>
          <p:cNvPr id="316" name="Shape 316"/>
          <p:cNvSpPr>
            <a:spLocks noGrp="1"/>
          </p:cNvSpPr>
          <p:nvPr>
            <p:ph type="body" sz="quarter" idx="1"/>
          </p:nvPr>
        </p:nvSpPr>
        <p:spPr>
          <a:prstGeom prst="rect">
            <a:avLst/>
          </a:prstGeom>
        </p:spPr>
        <p:txBody>
          <a:bodyPr/>
          <a:lstStyle/>
          <a:p>
            <a:r>
              <a:t>Check out the Wiki Clint Patterson created </a:t>
            </a:r>
            <a:r>
              <a:rPr u="sng">
                <a:hlinkClick r:id="rId3"/>
              </a:rPr>
              <a:t>http://xmp.cc/PromptWiki</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bg>
      <p:bgPr>
        <a:solidFill>
          <a:srgbClr val="404C55"/>
        </a:solidFill>
        <a:effectLst/>
      </p:bgPr>
    </p:bg>
    <p:spTree>
      <p:nvGrpSpPr>
        <p:cNvPr id="1" name=""/>
        <p:cNvGrpSpPr/>
        <p:nvPr/>
      </p:nvGrpSpPr>
      <p:grpSpPr>
        <a:xfrm>
          <a:off x="0" y="0"/>
          <a:ext cx="0" cy="0"/>
          <a:chOff x="0" y="0"/>
          <a:chExt cx="0" cy="0"/>
        </a:xfrm>
      </p:grpSpPr>
      <p:sp>
        <p:nvSpPr>
          <p:cNvPr id="15" name="Slide Number"/>
          <p:cNvSpPr>
            <a:spLocks noGrp="1"/>
          </p:cNvSpPr>
          <p:nvPr>
            <p:ph type="sldNum" sz="quarter" idx="2"/>
          </p:nvPr>
        </p:nvSpPr>
        <p:spPr>
          <a:xfrm>
            <a:off x="11935814" y="13010554"/>
            <a:ext cx="494513" cy="511176"/>
          </a:xfrm>
          <a:prstGeom prst="rect">
            <a:avLst/>
          </a:prstGeom>
        </p:spPr>
        <p:txBody>
          <a:bodyPr lIns="71437" tIns="71437" rIns="71437" bIns="71437" anchor="t"/>
          <a:lstStyle>
            <a:lvl1pPr algn="ctr" defTabSz="584200">
              <a:defRPr>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mp; Subtitle copy">
    <p:bg>
      <p:bgPr>
        <a:solidFill>
          <a:srgbClr val="404C55"/>
        </a:solidFill>
        <a:effectLst/>
      </p:bgPr>
    </p:bg>
    <p:spTree>
      <p:nvGrpSpPr>
        <p:cNvPr id="1" name=""/>
        <p:cNvGrpSpPr/>
        <p:nvPr/>
      </p:nvGrpSpPr>
      <p:grpSpPr>
        <a:xfrm>
          <a:off x="0" y="0"/>
          <a:ext cx="0" cy="0"/>
          <a:chOff x="0" y="0"/>
          <a:chExt cx="0" cy="0"/>
        </a:xfrm>
      </p:grpSpPr>
      <p:sp>
        <p:nvSpPr>
          <p:cNvPr id="22" name="Slide Number"/>
          <p:cNvSpPr>
            <a:spLocks noGrp="1"/>
          </p:cNvSpPr>
          <p:nvPr>
            <p:ph type="sldNum" sz="quarter" idx="2"/>
          </p:nvPr>
        </p:nvSpPr>
        <p:spPr>
          <a:xfrm>
            <a:off x="11935814" y="13010554"/>
            <a:ext cx="494513" cy="511176"/>
          </a:xfrm>
          <a:prstGeom prst="rect">
            <a:avLst/>
          </a:prstGeom>
        </p:spPr>
        <p:txBody>
          <a:bodyPr lIns="71437" tIns="71437" rIns="71437" bIns="71437" anchor="t"/>
          <a:lstStyle>
            <a:lvl1pPr algn="ctr" defTabSz="584200">
              <a:defRPr>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DCDEE0"/>
        </a:solidFill>
        <a:effectLst/>
      </p:bgPr>
    </p:bg>
    <p:spTree>
      <p:nvGrpSpPr>
        <p:cNvPr id="1" name=""/>
        <p:cNvGrpSpPr/>
        <p:nvPr/>
      </p:nvGrpSpPr>
      <p:grpSpPr>
        <a:xfrm>
          <a:off x="0" y="0"/>
          <a:ext cx="0" cy="0"/>
          <a:chOff x="0" y="0"/>
          <a:chExt cx="0" cy="0"/>
        </a:xfrm>
      </p:grpSpPr>
      <p:sp>
        <p:nvSpPr>
          <p:cNvPr id="29" name="Slide Number"/>
          <p:cNvSpPr>
            <a:spLocks noGrp="1"/>
          </p:cNvSpPr>
          <p:nvPr>
            <p:ph type="sldNum" sz="quarter" idx="2"/>
          </p:nvPr>
        </p:nvSpPr>
        <p:spPr>
          <a:xfrm>
            <a:off x="11935814" y="13010554"/>
            <a:ext cx="494513" cy="511176"/>
          </a:xfrm>
          <a:prstGeom prst="rect">
            <a:avLst/>
          </a:prstGeom>
        </p:spPr>
        <p:txBody>
          <a:bodyPr lIns="71437" tIns="71437" rIns="71437" bIns="71437" anchor="t"/>
          <a:lstStyle>
            <a:lvl1pPr algn="ctr" defTabSz="584200">
              <a:defRPr>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404C55"/>
        </a:solidFill>
        <a:effectLst/>
      </p:bgPr>
    </p:bg>
    <p:spTree>
      <p:nvGrpSpPr>
        <p:cNvPr id="1" name=""/>
        <p:cNvGrpSpPr/>
        <p:nvPr/>
      </p:nvGrpSpPr>
      <p:grpSpPr>
        <a:xfrm>
          <a:off x="0" y="0"/>
          <a:ext cx="0" cy="0"/>
          <a:chOff x="0" y="0"/>
          <a:chExt cx="0" cy="0"/>
        </a:xfrm>
      </p:grpSpPr>
      <p:sp>
        <p:nvSpPr>
          <p:cNvPr id="36" name="Slide Number"/>
          <p:cNvSpPr>
            <a:spLocks noGrp="1"/>
          </p:cNvSpPr>
          <p:nvPr>
            <p:ph type="sldNum" sz="quarter" idx="2"/>
          </p:nvPr>
        </p:nvSpPr>
        <p:spPr>
          <a:xfrm>
            <a:off x="11935814" y="13010554"/>
            <a:ext cx="494513" cy="511176"/>
          </a:xfrm>
          <a:prstGeom prst="rect">
            <a:avLst/>
          </a:prstGeom>
        </p:spPr>
        <p:txBody>
          <a:bodyPr lIns="71437" tIns="71437" rIns="71437" bIns="71437" anchor="t"/>
          <a:lstStyle>
            <a:lvl1pPr algn="ctr" defTabSz="584200">
              <a:defRPr>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43" name="Title Text"/>
          <p:cNvSpPr>
            <a:spLocks noGrp="1"/>
          </p:cNvSpPr>
          <p:nvPr>
            <p:ph type="title"/>
          </p:nvPr>
        </p:nvSpPr>
        <p:spPr>
          <a:xfrm>
            <a:off x="9131796" y="642937"/>
            <a:ext cx="6120409" cy="1488580"/>
          </a:xfrm>
          <a:prstGeom prst="rect">
            <a:avLst/>
          </a:prstGeom>
        </p:spPr>
        <p:txBody>
          <a:bodyPr lIns="0" tIns="0" rIns="0" bIns="0" anchor="t"/>
          <a:lstStyle>
            <a:lvl1pPr defTabSz="1285875">
              <a:lnSpc>
                <a:spcPct val="100000"/>
              </a:lnSpc>
              <a:defRPr sz="9200" b="1">
                <a:solidFill>
                  <a:srgbClr val="E3DFCD"/>
                </a:solidFill>
                <a:latin typeface="Verdana"/>
                <a:ea typeface="Verdana"/>
                <a:cs typeface="Verdana"/>
                <a:sym typeface="Verdana"/>
              </a:defRPr>
            </a:lvl1pPr>
          </a:lstStyle>
          <a:p>
            <a:r>
              <a:t>Title Text</a:t>
            </a:r>
          </a:p>
        </p:txBody>
      </p:sp>
      <p:sp>
        <p:nvSpPr>
          <p:cNvPr id="44" name="Body Level One…"/>
          <p:cNvSpPr>
            <a:spLocks noGrp="1"/>
          </p:cNvSpPr>
          <p:nvPr>
            <p:ph type="body" idx="1"/>
          </p:nvPr>
        </p:nvSpPr>
        <p:spPr>
          <a:xfrm>
            <a:off x="3962400" y="3154679"/>
            <a:ext cx="16459200" cy="9052561"/>
          </a:xfrm>
          <a:prstGeom prst="rect">
            <a:avLst/>
          </a:prstGeom>
        </p:spPr>
        <p:txBody>
          <a:bodyPr lIns="0" tIns="0" rIns="0" bIns="0"/>
          <a:lstStyle>
            <a:lvl1pPr marL="0" indent="0" defTabSz="1285875">
              <a:lnSpc>
                <a:spcPct val="100000"/>
              </a:lnSpc>
              <a:spcBef>
                <a:spcPts val="0"/>
              </a:spcBef>
              <a:buSzTx/>
              <a:buFontTx/>
              <a:buNone/>
              <a:defRPr sz="2400">
                <a:solidFill>
                  <a:srgbClr val="000000"/>
                </a:solidFill>
                <a:latin typeface="Calibri"/>
                <a:ea typeface="Calibri"/>
                <a:cs typeface="Calibri"/>
                <a:sym typeface="Calibri"/>
              </a:defRPr>
            </a:lvl1pPr>
            <a:lvl2pPr marL="0" indent="457200" defTabSz="1285875">
              <a:lnSpc>
                <a:spcPct val="100000"/>
              </a:lnSpc>
              <a:spcBef>
                <a:spcPts val="0"/>
              </a:spcBef>
              <a:buSzTx/>
              <a:buFontTx/>
              <a:buNone/>
              <a:defRPr sz="2400">
                <a:solidFill>
                  <a:srgbClr val="000000"/>
                </a:solidFill>
                <a:latin typeface="Calibri"/>
                <a:ea typeface="Calibri"/>
                <a:cs typeface="Calibri"/>
                <a:sym typeface="Calibri"/>
              </a:defRPr>
            </a:lvl2pPr>
            <a:lvl3pPr marL="0" indent="914400" defTabSz="1285875">
              <a:lnSpc>
                <a:spcPct val="100000"/>
              </a:lnSpc>
              <a:spcBef>
                <a:spcPts val="0"/>
              </a:spcBef>
              <a:buSzTx/>
              <a:buFontTx/>
              <a:buNone/>
              <a:defRPr sz="2400">
                <a:solidFill>
                  <a:srgbClr val="000000"/>
                </a:solidFill>
                <a:latin typeface="Calibri"/>
                <a:ea typeface="Calibri"/>
                <a:cs typeface="Calibri"/>
                <a:sym typeface="Calibri"/>
              </a:defRPr>
            </a:lvl3pPr>
            <a:lvl4pPr marL="0" indent="1371600" defTabSz="1285875">
              <a:lnSpc>
                <a:spcPct val="100000"/>
              </a:lnSpc>
              <a:spcBef>
                <a:spcPts val="0"/>
              </a:spcBef>
              <a:buSzTx/>
              <a:buFontTx/>
              <a:buNone/>
              <a:defRPr sz="2400">
                <a:solidFill>
                  <a:srgbClr val="000000"/>
                </a:solidFill>
                <a:latin typeface="Calibri"/>
                <a:ea typeface="Calibri"/>
                <a:cs typeface="Calibri"/>
                <a:sym typeface="Calibri"/>
              </a:defRPr>
            </a:lvl4pPr>
            <a:lvl5pPr marL="0" indent="1828800" defTabSz="1285875">
              <a:lnSpc>
                <a:spcPct val="100000"/>
              </a:lnSpc>
              <a:spcBef>
                <a:spcPts val="0"/>
              </a:spcBef>
              <a:buSzTx/>
              <a:buFontTx/>
              <a:buNone/>
              <a:defRPr sz="2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5" name="Slide Number"/>
          <p:cNvSpPr>
            <a:spLocks noGrp="1"/>
          </p:cNvSpPr>
          <p:nvPr>
            <p:ph type="sldNum" sz="quarter" idx="2"/>
          </p:nvPr>
        </p:nvSpPr>
        <p:spPr>
          <a:xfrm>
            <a:off x="20089218" y="12755879"/>
            <a:ext cx="332384" cy="355601"/>
          </a:xfrm>
          <a:prstGeom prst="rect">
            <a:avLst/>
          </a:prstGeom>
        </p:spPr>
        <p:txBody>
          <a:bodyPr lIns="0" tIns="0" rIns="0" bIns="0" anchor="t"/>
          <a:lstStyle>
            <a:lvl1pPr defTabSz="1285875">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52" name="bk object 16"/>
          <p:cNvSpPr/>
          <p:nvPr/>
        </p:nvSpPr>
        <p:spPr>
          <a:xfrm>
            <a:off x="3048000" y="0"/>
            <a:ext cx="18288000" cy="13716000"/>
          </a:xfrm>
          <a:prstGeom prst="rect">
            <a:avLst/>
          </a:prstGeom>
          <a:blipFill>
            <a:blip r:embed="rId2"/>
            <a:stretch>
              <a:fillRect/>
            </a:stretch>
          </a:blipFill>
          <a:ln w="12700">
            <a:miter lim="400000"/>
          </a:ln>
        </p:spPr>
        <p:txBody>
          <a:bodyPr lIns="64293" tIns="64293" rIns="64293" bIns="64293"/>
          <a:lstStyle/>
          <a:p>
            <a:pPr algn="l" defTabSz="1285875">
              <a:defRPr sz="2400" b="0">
                <a:solidFill>
                  <a:srgbClr val="000000"/>
                </a:solidFill>
                <a:latin typeface="Calibri"/>
                <a:ea typeface="Calibri"/>
                <a:cs typeface="Calibri"/>
                <a:sym typeface="Calibri"/>
              </a:defRPr>
            </a:pPr>
            <a:endParaRPr/>
          </a:p>
        </p:txBody>
      </p:sp>
      <p:sp>
        <p:nvSpPr>
          <p:cNvPr id="53" name="Title Text"/>
          <p:cNvSpPr>
            <a:spLocks noGrp="1"/>
          </p:cNvSpPr>
          <p:nvPr>
            <p:ph type="title"/>
          </p:nvPr>
        </p:nvSpPr>
        <p:spPr>
          <a:xfrm>
            <a:off x="9131796" y="642937"/>
            <a:ext cx="6120409" cy="1488580"/>
          </a:xfrm>
          <a:prstGeom prst="rect">
            <a:avLst/>
          </a:prstGeom>
        </p:spPr>
        <p:txBody>
          <a:bodyPr lIns="0" tIns="0" rIns="0" bIns="0" anchor="t"/>
          <a:lstStyle>
            <a:lvl1pPr defTabSz="1285875">
              <a:lnSpc>
                <a:spcPct val="100000"/>
              </a:lnSpc>
              <a:defRPr sz="9200" b="1">
                <a:solidFill>
                  <a:srgbClr val="E3DFCD"/>
                </a:solidFill>
                <a:latin typeface="Verdana"/>
                <a:ea typeface="Verdana"/>
                <a:cs typeface="Verdana"/>
                <a:sym typeface="Verdana"/>
              </a:defRPr>
            </a:lvl1pPr>
          </a:lstStyle>
          <a:p>
            <a:r>
              <a:t>Title Text</a:t>
            </a:r>
          </a:p>
        </p:txBody>
      </p:sp>
      <p:sp>
        <p:nvSpPr>
          <p:cNvPr id="54" name="Body Level One…"/>
          <p:cNvSpPr>
            <a:spLocks noGrp="1"/>
          </p:cNvSpPr>
          <p:nvPr>
            <p:ph type="body" idx="1"/>
          </p:nvPr>
        </p:nvSpPr>
        <p:spPr>
          <a:xfrm>
            <a:off x="3962400" y="3154679"/>
            <a:ext cx="16459200" cy="9052561"/>
          </a:xfrm>
          <a:prstGeom prst="rect">
            <a:avLst/>
          </a:prstGeom>
        </p:spPr>
        <p:txBody>
          <a:bodyPr lIns="0" tIns="0" rIns="0" bIns="0"/>
          <a:lstStyle>
            <a:lvl1pPr marL="0" indent="0" defTabSz="1285875">
              <a:lnSpc>
                <a:spcPct val="100000"/>
              </a:lnSpc>
              <a:spcBef>
                <a:spcPts val="0"/>
              </a:spcBef>
              <a:buSzTx/>
              <a:buFontTx/>
              <a:buNone/>
              <a:defRPr sz="2400">
                <a:solidFill>
                  <a:srgbClr val="000000"/>
                </a:solidFill>
                <a:latin typeface="Calibri"/>
                <a:ea typeface="Calibri"/>
                <a:cs typeface="Calibri"/>
                <a:sym typeface="Calibri"/>
              </a:defRPr>
            </a:lvl1pPr>
            <a:lvl2pPr marL="0" indent="457200" defTabSz="1285875">
              <a:lnSpc>
                <a:spcPct val="100000"/>
              </a:lnSpc>
              <a:spcBef>
                <a:spcPts val="0"/>
              </a:spcBef>
              <a:buSzTx/>
              <a:buFontTx/>
              <a:buNone/>
              <a:defRPr sz="2400">
                <a:solidFill>
                  <a:srgbClr val="000000"/>
                </a:solidFill>
                <a:latin typeface="Calibri"/>
                <a:ea typeface="Calibri"/>
                <a:cs typeface="Calibri"/>
                <a:sym typeface="Calibri"/>
              </a:defRPr>
            </a:lvl2pPr>
            <a:lvl3pPr marL="0" indent="914400" defTabSz="1285875">
              <a:lnSpc>
                <a:spcPct val="100000"/>
              </a:lnSpc>
              <a:spcBef>
                <a:spcPts val="0"/>
              </a:spcBef>
              <a:buSzTx/>
              <a:buFontTx/>
              <a:buNone/>
              <a:defRPr sz="2400">
                <a:solidFill>
                  <a:srgbClr val="000000"/>
                </a:solidFill>
                <a:latin typeface="Calibri"/>
                <a:ea typeface="Calibri"/>
                <a:cs typeface="Calibri"/>
                <a:sym typeface="Calibri"/>
              </a:defRPr>
            </a:lvl3pPr>
            <a:lvl4pPr marL="0" indent="1371600" defTabSz="1285875">
              <a:lnSpc>
                <a:spcPct val="100000"/>
              </a:lnSpc>
              <a:spcBef>
                <a:spcPts val="0"/>
              </a:spcBef>
              <a:buSzTx/>
              <a:buFontTx/>
              <a:buNone/>
              <a:defRPr sz="2400">
                <a:solidFill>
                  <a:srgbClr val="000000"/>
                </a:solidFill>
                <a:latin typeface="Calibri"/>
                <a:ea typeface="Calibri"/>
                <a:cs typeface="Calibri"/>
                <a:sym typeface="Calibri"/>
              </a:defRPr>
            </a:lvl4pPr>
            <a:lvl5pPr marL="0" indent="1828800" defTabSz="1285875">
              <a:lnSpc>
                <a:spcPct val="100000"/>
              </a:lnSpc>
              <a:spcBef>
                <a:spcPts val="0"/>
              </a:spcBef>
              <a:buSzTx/>
              <a:buFontTx/>
              <a:buNone/>
              <a:defRPr sz="2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a:spLocks noGrp="1"/>
          </p:cNvSpPr>
          <p:nvPr>
            <p:ph type="sldNum" sz="quarter" idx="2"/>
          </p:nvPr>
        </p:nvSpPr>
        <p:spPr>
          <a:xfrm>
            <a:off x="20089218" y="12755879"/>
            <a:ext cx="332384" cy="355601"/>
          </a:xfrm>
          <a:prstGeom prst="rect">
            <a:avLst/>
          </a:prstGeom>
        </p:spPr>
        <p:txBody>
          <a:bodyPr lIns="0" tIns="0" rIns="0" bIns="0" anchor="t"/>
          <a:lstStyle>
            <a:lvl1pPr defTabSz="1285875">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Diapositiva de título">
    <p:bg>
      <p:bgPr>
        <a:solidFill>
          <a:srgbClr val="502E30"/>
        </a:solidFill>
        <a:effectLst/>
      </p:bgPr>
    </p:bg>
    <p:spTree>
      <p:nvGrpSpPr>
        <p:cNvPr id="1" name=""/>
        <p:cNvGrpSpPr/>
        <p:nvPr/>
      </p:nvGrpSpPr>
      <p:grpSpPr>
        <a:xfrm>
          <a:off x="0" y="0"/>
          <a:ext cx="0" cy="0"/>
          <a:chOff x="0" y="0"/>
          <a:chExt cx="0" cy="0"/>
        </a:xfrm>
      </p:grpSpPr>
      <p:sp>
        <p:nvSpPr>
          <p:cNvPr id="62" name="Rectángulo 7"/>
          <p:cNvSpPr/>
          <p:nvPr/>
        </p:nvSpPr>
        <p:spPr>
          <a:xfrm>
            <a:off x="3047999" y="11250214"/>
            <a:ext cx="18288001" cy="751285"/>
          </a:xfrm>
          <a:prstGeom prst="rect">
            <a:avLst/>
          </a:prstGeom>
          <a:solidFill>
            <a:srgbClr val="502E30"/>
          </a:solidFill>
          <a:ln w="12700">
            <a:miter lim="400000"/>
          </a:ln>
        </p:spPr>
        <p:txBody>
          <a:bodyPr lIns="68580" tIns="68580" rIns="68580" bIns="68580" anchor="ctr"/>
          <a:lstStyle/>
          <a:p>
            <a:pPr defTabSz="1828800">
              <a:defRPr sz="3200" b="0">
                <a:latin typeface="Segoe UI"/>
                <a:ea typeface="Segoe UI"/>
                <a:cs typeface="Segoe UI"/>
                <a:sym typeface="Segoe UI"/>
              </a:defRPr>
            </a:pPr>
            <a:endParaRPr/>
          </a:p>
        </p:txBody>
      </p:sp>
      <p:sp>
        <p:nvSpPr>
          <p:cNvPr id="63" name="Rectángulo 6"/>
          <p:cNvSpPr/>
          <p:nvPr/>
        </p:nvSpPr>
        <p:spPr>
          <a:xfrm>
            <a:off x="3047999" y="1714499"/>
            <a:ext cx="18288001" cy="751285"/>
          </a:xfrm>
          <a:prstGeom prst="rect">
            <a:avLst/>
          </a:prstGeom>
          <a:solidFill>
            <a:srgbClr val="502E30"/>
          </a:solidFill>
          <a:ln w="12700">
            <a:miter lim="400000"/>
          </a:ln>
        </p:spPr>
        <p:txBody>
          <a:bodyPr lIns="68580" tIns="68580" rIns="68580" bIns="68580" anchor="ctr"/>
          <a:lstStyle/>
          <a:p>
            <a:pPr defTabSz="1828800">
              <a:defRPr sz="3200" b="0">
                <a:latin typeface="Segoe UI"/>
                <a:ea typeface="Segoe UI"/>
                <a:cs typeface="Segoe UI"/>
                <a:sym typeface="Segoe UI"/>
              </a:defRPr>
            </a:pPr>
            <a:endParaRPr/>
          </a:p>
        </p:txBody>
      </p:sp>
      <p:sp>
        <p:nvSpPr>
          <p:cNvPr id="64" name="Marcador de título 1"/>
          <p:cNvSpPr/>
          <p:nvPr/>
        </p:nvSpPr>
        <p:spPr>
          <a:xfrm>
            <a:off x="3752849" y="11410950"/>
            <a:ext cx="4076701" cy="561023"/>
          </a:xfrm>
          <a:prstGeom prst="rect">
            <a:avLst/>
          </a:prstGeom>
          <a:ln w="12700">
            <a:miter lim="400000"/>
          </a:ln>
          <a:extLst>
            <a:ext uri="{C572A759-6A51-4108-AA02-DFA0A04FC94B}">
              <ma14:wrappingTextBoxFlag xmlns:ma14="http://schemas.microsoft.com/office/mac/drawingml/2011/main" xmlns="" val="1"/>
            </a:ext>
          </a:extLst>
        </p:spPr>
        <p:txBody>
          <a:bodyPr lIns="68580" tIns="68580" rIns="68580" bIns="68580" anchor="ctr">
            <a:normAutofit/>
          </a:bodyPr>
          <a:lstStyle>
            <a:lvl1pPr algn="l" defTabSz="1591055">
              <a:lnSpc>
                <a:spcPct val="81000"/>
              </a:lnSpc>
              <a:defRPr sz="2784" b="0">
                <a:latin typeface="Segoe UI Light"/>
                <a:ea typeface="Segoe UI Light"/>
                <a:cs typeface="Segoe UI Light"/>
                <a:sym typeface="Segoe UI Light"/>
              </a:defRPr>
            </a:lvl1pPr>
          </a:lstStyle>
          <a:p>
            <a:r>
              <a:t>#DNNConnect2017</a:t>
            </a:r>
          </a:p>
        </p:txBody>
      </p:sp>
      <p:pic>
        <p:nvPicPr>
          <p:cNvPr id="65" name="Imagen 3" descr="Imagen 3"/>
          <p:cNvPicPr>
            <a:picLocks noChangeAspect="1"/>
          </p:cNvPicPr>
          <p:nvPr/>
        </p:nvPicPr>
        <p:blipFill>
          <a:blip r:embed="rId2">
            <a:extLst/>
          </a:blip>
          <a:srcRect r="5641"/>
          <a:stretch>
            <a:fillRect/>
          </a:stretch>
        </p:blipFill>
        <p:spPr>
          <a:xfrm>
            <a:off x="18364201" y="11435406"/>
            <a:ext cx="1695450" cy="423220"/>
          </a:xfrm>
          <a:prstGeom prst="rect">
            <a:avLst/>
          </a:prstGeom>
          <a:ln w="12700">
            <a:miter lim="400000"/>
          </a:ln>
        </p:spPr>
      </p:pic>
      <p:sp>
        <p:nvSpPr>
          <p:cNvPr id="66" name="Title Text"/>
          <p:cNvSpPr>
            <a:spLocks noGrp="1"/>
          </p:cNvSpPr>
          <p:nvPr>
            <p:ph type="title"/>
          </p:nvPr>
        </p:nvSpPr>
        <p:spPr>
          <a:xfrm>
            <a:off x="4552949" y="4191000"/>
            <a:ext cx="13716003" cy="1885951"/>
          </a:xfrm>
          <a:prstGeom prst="rect">
            <a:avLst/>
          </a:prstGeom>
        </p:spPr>
        <p:txBody>
          <a:bodyPr lIns="68580" tIns="68580" rIns="68580" bIns="68580"/>
          <a:lstStyle>
            <a:lvl1pPr>
              <a:defRPr sz="11800">
                <a:solidFill>
                  <a:srgbClr val="FFFFFF"/>
                </a:solidFill>
              </a:defRPr>
            </a:lvl1pPr>
          </a:lstStyle>
          <a:p>
            <a:r>
              <a:t>Title Text</a:t>
            </a:r>
          </a:p>
        </p:txBody>
      </p:sp>
      <p:sp>
        <p:nvSpPr>
          <p:cNvPr id="67" name="Body Level One…"/>
          <p:cNvSpPr>
            <a:spLocks noGrp="1"/>
          </p:cNvSpPr>
          <p:nvPr>
            <p:ph type="body" sz="quarter" idx="1"/>
          </p:nvPr>
        </p:nvSpPr>
        <p:spPr>
          <a:xfrm>
            <a:off x="4552949" y="6755607"/>
            <a:ext cx="13716003" cy="2483643"/>
          </a:xfrm>
          <a:prstGeom prst="rect">
            <a:avLst/>
          </a:prstGeom>
        </p:spPr>
        <p:txBody>
          <a:bodyPr lIns="68580" tIns="68580" rIns="68580" bIns="68580"/>
          <a:lstStyle>
            <a:lvl1pPr marL="0" indent="0">
              <a:buSzTx/>
              <a:buFontTx/>
              <a:buNone/>
              <a:defRPr sz="5200">
                <a:solidFill>
                  <a:srgbClr val="FFFFFF"/>
                </a:solidFill>
                <a:latin typeface="Segoe UI Light"/>
                <a:ea typeface="Segoe UI Light"/>
                <a:cs typeface="Segoe UI Light"/>
                <a:sym typeface="Segoe UI Light"/>
              </a:defRPr>
            </a:lvl1pPr>
            <a:lvl2pPr marL="0" indent="457200">
              <a:buSzTx/>
              <a:buFontTx/>
              <a:buNone/>
              <a:defRPr sz="5200">
                <a:solidFill>
                  <a:srgbClr val="FFFFFF"/>
                </a:solidFill>
                <a:latin typeface="Segoe UI Light"/>
                <a:ea typeface="Segoe UI Light"/>
                <a:cs typeface="Segoe UI Light"/>
                <a:sym typeface="Segoe UI Light"/>
              </a:defRPr>
            </a:lvl2pPr>
            <a:lvl3pPr marL="0" indent="914400">
              <a:buSzTx/>
              <a:buFontTx/>
              <a:buNone/>
              <a:defRPr sz="5200">
                <a:solidFill>
                  <a:srgbClr val="FFFFFF"/>
                </a:solidFill>
                <a:latin typeface="Segoe UI Light"/>
                <a:ea typeface="Segoe UI Light"/>
                <a:cs typeface="Segoe UI Light"/>
                <a:sym typeface="Segoe UI Light"/>
              </a:defRPr>
            </a:lvl3pPr>
            <a:lvl4pPr marL="0" indent="1371600">
              <a:buSzTx/>
              <a:buFontTx/>
              <a:buNone/>
              <a:defRPr sz="5200">
                <a:solidFill>
                  <a:srgbClr val="FFFFFF"/>
                </a:solidFill>
                <a:latin typeface="Segoe UI Light"/>
                <a:ea typeface="Segoe UI Light"/>
                <a:cs typeface="Segoe UI Light"/>
                <a:sym typeface="Segoe UI Light"/>
              </a:defRPr>
            </a:lvl4pPr>
            <a:lvl5pPr marL="0" indent="1828800">
              <a:buSzTx/>
              <a:buFontTx/>
              <a:buNone/>
              <a:defRPr sz="5200">
                <a:solidFill>
                  <a:srgbClr val="FFFFFF"/>
                </a:solidFill>
                <a:latin typeface="Segoe UI Light"/>
                <a:ea typeface="Segoe UI Light"/>
                <a:cs typeface="Segoe UI Light"/>
                <a:sym typeface="Segoe UI Light"/>
              </a:defRPr>
            </a:lvl5pPr>
          </a:lstStyle>
          <a:p>
            <a:r>
              <a:t>Body Level One</a:t>
            </a:r>
          </a:p>
          <a:p>
            <a:pPr lvl="1"/>
            <a:r>
              <a:t>Body Level Two</a:t>
            </a:r>
          </a:p>
          <a:p>
            <a:pPr lvl="2"/>
            <a:r>
              <a:t>Body Level Three</a:t>
            </a:r>
          </a:p>
          <a:p>
            <a:pPr lvl="3"/>
            <a:r>
              <a:t>Body Level Four</a:t>
            </a:r>
          </a:p>
          <a:p>
            <a:pPr lvl="4"/>
            <a:r>
              <a:t>Body Level Five</a:t>
            </a:r>
          </a:p>
        </p:txBody>
      </p:sp>
      <p:pic>
        <p:nvPicPr>
          <p:cNvPr id="68" name="Imagen 3" descr="Imagen 3"/>
          <p:cNvPicPr>
            <a:picLocks noChangeAspect="1"/>
          </p:cNvPicPr>
          <p:nvPr/>
        </p:nvPicPr>
        <p:blipFill>
          <a:blip r:embed="rId3">
            <a:extLst/>
          </a:blip>
          <a:srcRect r="6641"/>
          <a:stretch>
            <a:fillRect/>
          </a:stretch>
        </p:blipFill>
        <p:spPr>
          <a:xfrm>
            <a:off x="3829052" y="2215820"/>
            <a:ext cx="2996397" cy="755980"/>
          </a:xfrm>
          <a:prstGeom prst="rect">
            <a:avLst/>
          </a:prstGeom>
          <a:ln w="12700">
            <a:miter lim="400000"/>
          </a:ln>
        </p:spPr>
      </p:pic>
      <p:sp>
        <p:nvSpPr>
          <p:cNvPr id="69" name="Slide Number"/>
          <p:cNvSpPr>
            <a:spLocks noGrp="1"/>
          </p:cNvSpPr>
          <p:nvPr>
            <p:ph type="sldNum" sz="quarter" idx="2"/>
          </p:nvPr>
        </p:nvSpPr>
        <p:spPr>
          <a:xfrm>
            <a:off x="11887199" y="10975182"/>
            <a:ext cx="4267202" cy="547688"/>
          </a:xfrm>
          <a:prstGeom prst="rect">
            <a:avLst/>
          </a:prstGeom>
        </p:spPr>
        <p:txBody>
          <a:bodyPr lIns="68580" tIns="68580" rIns="68580" bIns="68580"/>
          <a:lstStyle>
            <a:lvl1pPr>
              <a:defRPr sz="2200"/>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ítulo y objetos">
    <p:spTree>
      <p:nvGrpSpPr>
        <p:cNvPr id="1" name=""/>
        <p:cNvGrpSpPr/>
        <p:nvPr/>
      </p:nvGrpSpPr>
      <p:grpSpPr>
        <a:xfrm>
          <a:off x="0" y="0"/>
          <a:ext cx="0" cy="0"/>
          <a:chOff x="0" y="0"/>
          <a:chExt cx="0" cy="0"/>
        </a:xfrm>
      </p:grpSpPr>
      <p:sp>
        <p:nvSpPr>
          <p:cNvPr id="76" name="Rectángulo 7"/>
          <p:cNvSpPr/>
          <p:nvPr/>
        </p:nvSpPr>
        <p:spPr>
          <a:xfrm>
            <a:off x="3047999" y="11250214"/>
            <a:ext cx="18288001" cy="751285"/>
          </a:xfrm>
          <a:prstGeom prst="rect">
            <a:avLst/>
          </a:prstGeom>
          <a:solidFill>
            <a:srgbClr val="F1E7E8"/>
          </a:solidFill>
          <a:ln w="12700">
            <a:miter lim="400000"/>
          </a:ln>
        </p:spPr>
        <p:txBody>
          <a:bodyPr lIns="68580" tIns="68580" rIns="68580" bIns="68580" anchor="ctr"/>
          <a:lstStyle/>
          <a:p>
            <a:pPr defTabSz="1828800">
              <a:defRPr sz="3200" b="0">
                <a:latin typeface="Segoe UI"/>
                <a:ea typeface="Segoe UI"/>
                <a:cs typeface="Segoe UI"/>
                <a:sym typeface="Segoe UI"/>
              </a:defRPr>
            </a:pPr>
            <a:endParaRPr/>
          </a:p>
        </p:txBody>
      </p:sp>
      <p:sp>
        <p:nvSpPr>
          <p:cNvPr id="77" name="Rectángulo 6"/>
          <p:cNvSpPr/>
          <p:nvPr/>
        </p:nvSpPr>
        <p:spPr>
          <a:xfrm>
            <a:off x="3047999" y="1714499"/>
            <a:ext cx="18288001" cy="751285"/>
          </a:xfrm>
          <a:prstGeom prst="rect">
            <a:avLst/>
          </a:prstGeom>
          <a:solidFill>
            <a:srgbClr val="F1E7E8"/>
          </a:solidFill>
          <a:ln w="12700">
            <a:miter lim="400000"/>
          </a:ln>
        </p:spPr>
        <p:txBody>
          <a:bodyPr lIns="68580" tIns="68580" rIns="68580" bIns="68580" anchor="ctr"/>
          <a:lstStyle/>
          <a:p>
            <a:pPr defTabSz="1828800">
              <a:defRPr sz="3200" b="0">
                <a:latin typeface="Segoe UI"/>
                <a:ea typeface="Segoe UI"/>
                <a:cs typeface="Segoe UI"/>
                <a:sym typeface="Segoe UI"/>
              </a:defRPr>
            </a:pPr>
            <a:endParaRPr/>
          </a:p>
        </p:txBody>
      </p:sp>
      <p:sp>
        <p:nvSpPr>
          <p:cNvPr id="78" name="Marcador de título 1"/>
          <p:cNvSpPr/>
          <p:nvPr/>
        </p:nvSpPr>
        <p:spPr>
          <a:xfrm>
            <a:off x="3752849" y="11410950"/>
            <a:ext cx="4076701" cy="503873"/>
          </a:xfrm>
          <a:prstGeom prst="rect">
            <a:avLst/>
          </a:prstGeom>
          <a:ln w="12700">
            <a:miter lim="400000"/>
          </a:ln>
          <a:extLst>
            <a:ext uri="{C572A759-6A51-4108-AA02-DFA0A04FC94B}">
              <ma14:wrappingTextBoxFlag xmlns:ma14="http://schemas.microsoft.com/office/mac/drawingml/2011/main" xmlns="" val="1"/>
            </a:ext>
          </a:extLst>
        </p:spPr>
        <p:txBody>
          <a:bodyPr lIns="68580" tIns="68580" rIns="68580" bIns="68580" anchor="ctr">
            <a:normAutofit/>
          </a:bodyPr>
          <a:lstStyle>
            <a:lvl1pPr algn="l" defTabSz="1463040">
              <a:lnSpc>
                <a:spcPct val="81000"/>
              </a:lnSpc>
              <a:defRPr sz="2400" b="0">
                <a:solidFill>
                  <a:srgbClr val="47292B"/>
                </a:solidFill>
                <a:latin typeface="Segoe UI Light"/>
                <a:ea typeface="Segoe UI Light"/>
                <a:cs typeface="Segoe UI Light"/>
                <a:sym typeface="Segoe UI Light"/>
              </a:defRPr>
            </a:lvl1pPr>
          </a:lstStyle>
          <a:p>
            <a:r>
              <a:t>#DNNConnect2017</a:t>
            </a:r>
          </a:p>
        </p:txBody>
      </p:sp>
      <p:pic>
        <p:nvPicPr>
          <p:cNvPr id="79" name="Imagen 3" descr="Imagen 3"/>
          <p:cNvPicPr>
            <a:picLocks noChangeAspect="1"/>
          </p:cNvPicPr>
          <p:nvPr/>
        </p:nvPicPr>
        <p:blipFill>
          <a:blip r:embed="rId2">
            <a:extLst/>
          </a:blip>
          <a:srcRect r="5641"/>
          <a:stretch>
            <a:fillRect/>
          </a:stretch>
        </p:blipFill>
        <p:spPr>
          <a:xfrm>
            <a:off x="18364201" y="11435406"/>
            <a:ext cx="1695450" cy="423220"/>
          </a:xfrm>
          <a:prstGeom prst="rect">
            <a:avLst/>
          </a:prstGeom>
          <a:ln w="12700">
            <a:miter lim="400000"/>
          </a:ln>
        </p:spPr>
      </p:pic>
      <p:sp>
        <p:nvSpPr>
          <p:cNvPr id="80" name="Title Text"/>
          <p:cNvSpPr>
            <a:spLocks noGrp="1"/>
          </p:cNvSpPr>
          <p:nvPr>
            <p:ph type="title"/>
          </p:nvPr>
        </p:nvSpPr>
        <p:spPr>
          <a:xfrm>
            <a:off x="3752849" y="1714499"/>
            <a:ext cx="17583153" cy="751287"/>
          </a:xfrm>
          <a:prstGeom prst="rect">
            <a:avLst/>
          </a:prstGeom>
        </p:spPr>
        <p:txBody>
          <a:bodyPr lIns="68580" tIns="68580" rIns="68580" bIns="68580"/>
          <a:lstStyle>
            <a:lvl1pPr>
              <a:defRPr sz="5200"/>
            </a:lvl1pPr>
          </a:lstStyle>
          <a:p>
            <a:r>
              <a:t>Title Text</a:t>
            </a:r>
          </a:p>
        </p:txBody>
      </p:sp>
      <p:sp>
        <p:nvSpPr>
          <p:cNvPr id="81" name="Body Level One…"/>
          <p:cNvSpPr>
            <a:spLocks noGrp="1"/>
          </p:cNvSpPr>
          <p:nvPr>
            <p:ph type="body" sz="half" idx="1"/>
          </p:nvPr>
        </p:nvSpPr>
        <p:spPr>
          <a:xfrm>
            <a:off x="3752849" y="3067049"/>
            <a:ext cx="16154403" cy="7756329"/>
          </a:xfrm>
          <a:prstGeom prst="rect">
            <a:avLst/>
          </a:prstGeom>
        </p:spPr>
        <p:txBody>
          <a:bodyPr lIns="68580" tIns="68580" rIns="68580" bIns="68580"/>
          <a:lstStyle>
            <a:lvl1pPr marL="424542" indent="-424542">
              <a:defRPr sz="5200"/>
            </a:lvl1pPr>
            <a:lvl2pPr marL="952500" indent="-495300">
              <a:defRPr sz="5200"/>
            </a:lvl2pPr>
            <a:lvl3pPr marL="1508760" indent="-594360">
              <a:defRPr sz="5200"/>
            </a:lvl3pPr>
            <a:lvl4pPr marL="2032000" indent="-660400">
              <a:defRPr sz="5200"/>
            </a:lvl4pPr>
            <a:lvl5pPr marL="2489200" indent="-660400">
              <a:defRPr sz="5200"/>
            </a:lvl5pPr>
          </a:lstStyle>
          <a:p>
            <a:r>
              <a:t>Body Level One</a:t>
            </a:r>
          </a:p>
          <a:p>
            <a:pPr lvl="1"/>
            <a:r>
              <a:t>Body Level Two</a:t>
            </a:r>
          </a:p>
          <a:p>
            <a:pPr lvl="2"/>
            <a:r>
              <a:t>Body Level Three</a:t>
            </a:r>
          </a:p>
          <a:p>
            <a:pPr lvl="3"/>
            <a:r>
              <a:t>Body Level Four</a:t>
            </a:r>
          </a:p>
          <a:p>
            <a:pPr lvl="4"/>
            <a:r>
              <a:t>Body Level Five</a:t>
            </a:r>
          </a:p>
        </p:txBody>
      </p:sp>
      <p:sp>
        <p:nvSpPr>
          <p:cNvPr id="82" name="Slide Number"/>
          <p:cNvSpPr>
            <a:spLocks noGrp="1"/>
          </p:cNvSpPr>
          <p:nvPr>
            <p:ph type="sldNum" sz="quarter" idx="2"/>
          </p:nvPr>
        </p:nvSpPr>
        <p:spPr>
          <a:xfrm>
            <a:off x="11887199" y="10975182"/>
            <a:ext cx="4267202" cy="547688"/>
          </a:xfrm>
          <a:prstGeom prst="rect">
            <a:avLst/>
          </a:prstGeom>
        </p:spPr>
        <p:txBody>
          <a:bodyPr lIns="68580" tIns="68580" rIns="68580" bIns="68580"/>
          <a:lstStyle>
            <a:lvl1pPr>
              <a:defRPr sz="2200"/>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ítulo y objetos">
    <p:spTree>
      <p:nvGrpSpPr>
        <p:cNvPr id="1" name=""/>
        <p:cNvGrpSpPr/>
        <p:nvPr/>
      </p:nvGrpSpPr>
      <p:grpSpPr>
        <a:xfrm>
          <a:off x="0" y="0"/>
          <a:ext cx="0" cy="0"/>
          <a:chOff x="0" y="0"/>
          <a:chExt cx="0" cy="0"/>
        </a:xfrm>
      </p:grpSpPr>
      <p:sp>
        <p:nvSpPr>
          <p:cNvPr id="89" name="Title Text"/>
          <p:cNvSpPr>
            <a:spLocks noGrp="1"/>
          </p:cNvSpPr>
          <p:nvPr>
            <p:ph type="title"/>
          </p:nvPr>
        </p:nvSpPr>
        <p:spPr>
          <a:prstGeom prst="rect">
            <a:avLst/>
          </a:prstGeom>
        </p:spPr>
        <p:txBody>
          <a:bodyPr/>
          <a:lstStyle/>
          <a:p>
            <a:r>
              <a:t>Title Text</a:t>
            </a:r>
          </a:p>
        </p:txBody>
      </p:sp>
      <p:sp>
        <p:nvSpPr>
          <p:cNvPr id="90"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ángulo 7"/>
          <p:cNvSpPr/>
          <p:nvPr/>
        </p:nvSpPr>
        <p:spPr>
          <a:xfrm>
            <a:off x="0" y="12714285"/>
            <a:ext cx="24384000" cy="1001713"/>
          </a:xfrm>
          <a:prstGeom prst="rect">
            <a:avLst/>
          </a:prstGeom>
          <a:solidFill>
            <a:srgbClr val="F1E7E8"/>
          </a:solidFill>
          <a:ln w="12700">
            <a:miter lim="400000"/>
          </a:ln>
        </p:spPr>
        <p:txBody>
          <a:bodyPr tIns="91439" bIns="91439" anchor="ctr"/>
          <a:lstStyle/>
          <a:p>
            <a:pPr defTabSz="1828800">
              <a:defRPr b="0">
                <a:latin typeface="Segoe UI"/>
                <a:ea typeface="Segoe UI"/>
                <a:cs typeface="Segoe UI"/>
                <a:sym typeface="Segoe UI"/>
              </a:defRPr>
            </a:pPr>
            <a:endParaRPr/>
          </a:p>
        </p:txBody>
      </p:sp>
      <p:sp>
        <p:nvSpPr>
          <p:cNvPr id="3" name="Rectángulo 6"/>
          <p:cNvSpPr/>
          <p:nvPr/>
        </p:nvSpPr>
        <p:spPr>
          <a:xfrm>
            <a:off x="0" y="-1"/>
            <a:ext cx="24384000" cy="1001714"/>
          </a:xfrm>
          <a:prstGeom prst="rect">
            <a:avLst/>
          </a:prstGeom>
          <a:solidFill>
            <a:srgbClr val="F1E7E8"/>
          </a:solidFill>
          <a:ln w="12700">
            <a:miter lim="400000"/>
          </a:ln>
        </p:spPr>
        <p:txBody>
          <a:bodyPr tIns="91439" bIns="91439" anchor="ctr"/>
          <a:lstStyle/>
          <a:p>
            <a:pPr defTabSz="1828800">
              <a:defRPr b="0">
                <a:latin typeface="Segoe UI"/>
                <a:ea typeface="Segoe UI"/>
                <a:cs typeface="Segoe UI"/>
                <a:sym typeface="Segoe UI"/>
              </a:defRPr>
            </a:pPr>
            <a:endParaRPr/>
          </a:p>
        </p:txBody>
      </p:sp>
      <p:sp>
        <p:nvSpPr>
          <p:cNvPr id="4" name="Marcador de título 1"/>
          <p:cNvSpPr/>
          <p:nvPr/>
        </p:nvSpPr>
        <p:spPr>
          <a:xfrm>
            <a:off x="939800" y="12928600"/>
            <a:ext cx="5435600" cy="671831"/>
          </a:xfrm>
          <a:prstGeom prst="rect">
            <a:avLst/>
          </a:prstGeom>
          <a:ln w="12700">
            <a:miter lim="400000"/>
          </a:ln>
          <a:extLst>
            <a:ext uri="{C572A759-6A51-4108-AA02-DFA0A04FC94B}">
              <ma14:wrappingTextBoxFlag xmlns:ma14="http://schemas.microsoft.com/office/mac/drawingml/2011/main" xmlns="" val="1"/>
            </a:ext>
          </a:extLst>
        </p:spPr>
        <p:txBody>
          <a:bodyPr tIns="91439" bIns="91439" anchor="ctr">
            <a:normAutofit/>
          </a:bodyPr>
          <a:lstStyle>
            <a:lvl1pPr algn="l" defTabSz="1828800">
              <a:lnSpc>
                <a:spcPct val="81000"/>
              </a:lnSpc>
              <a:defRPr sz="3200" b="0">
                <a:solidFill>
                  <a:srgbClr val="47292B"/>
                </a:solidFill>
                <a:latin typeface="Segoe UI Light"/>
                <a:ea typeface="Segoe UI Light"/>
                <a:cs typeface="Segoe UI Light"/>
                <a:sym typeface="Segoe UI Light"/>
              </a:defRPr>
            </a:lvl1pPr>
          </a:lstStyle>
          <a:p>
            <a:r>
              <a:t>#DNNConnect2017</a:t>
            </a:r>
          </a:p>
        </p:txBody>
      </p:sp>
      <p:pic>
        <p:nvPicPr>
          <p:cNvPr id="5" name="Imagen 3" descr="Imagen 3"/>
          <p:cNvPicPr>
            <a:picLocks noChangeAspect="1"/>
          </p:cNvPicPr>
          <p:nvPr/>
        </p:nvPicPr>
        <p:blipFill>
          <a:blip r:embed="rId11">
            <a:extLst/>
          </a:blip>
          <a:stretch>
            <a:fillRect/>
          </a:stretch>
        </p:blipFill>
        <p:spPr>
          <a:xfrm>
            <a:off x="20421601" y="12961208"/>
            <a:ext cx="2395741" cy="564293"/>
          </a:xfrm>
          <a:prstGeom prst="rect">
            <a:avLst/>
          </a:prstGeom>
          <a:ln w="12700">
            <a:miter lim="400000"/>
          </a:ln>
        </p:spPr>
      </p:pic>
      <p:sp>
        <p:nvSpPr>
          <p:cNvPr id="6" name="Title Text"/>
          <p:cNvSpPr>
            <a:spLocks noGrp="1"/>
          </p:cNvSpPr>
          <p:nvPr>
            <p:ph type="title"/>
          </p:nvPr>
        </p:nvSpPr>
        <p:spPr>
          <a:xfrm>
            <a:off x="939800" y="0"/>
            <a:ext cx="23444200" cy="1001714"/>
          </a:xfrm>
          <a:prstGeom prst="rect">
            <a:avLst/>
          </a:prstGeom>
          <a:ln w="12700">
            <a:miter lim="400000"/>
          </a:ln>
          <a:extLst>
            <a:ext uri="{C572A759-6A51-4108-AA02-DFA0A04FC94B}">
              <ma14:wrappingTextBoxFlag xmlns:ma14="http://schemas.microsoft.com/office/mac/drawingml/2011/main" xmlns="" val="1"/>
            </a:ext>
          </a:extLst>
        </p:spPr>
        <p:txBody>
          <a:bodyPr tIns="91439" bIns="91439" anchor="ctr">
            <a:normAutofit/>
          </a:bodyPr>
          <a:lstStyle/>
          <a:p>
            <a:r>
              <a:t>Title Text</a:t>
            </a:r>
          </a:p>
        </p:txBody>
      </p:sp>
      <p:sp>
        <p:nvSpPr>
          <p:cNvPr id="7" name="Body Level One…"/>
          <p:cNvSpPr>
            <a:spLocks noGrp="1"/>
          </p:cNvSpPr>
          <p:nvPr>
            <p:ph type="body" idx="1"/>
          </p:nvPr>
        </p:nvSpPr>
        <p:spPr>
          <a:xfrm>
            <a:off x="939800" y="1803400"/>
            <a:ext cx="21539200" cy="10341771"/>
          </a:xfrm>
          <a:prstGeom prst="rect">
            <a:avLst/>
          </a:prstGeom>
          <a:ln w="12700">
            <a:miter lim="400000"/>
          </a:ln>
          <a:extLst>
            <a:ext uri="{C572A759-6A51-4108-AA02-DFA0A04FC94B}">
              <ma14:wrappingTextBoxFlag xmlns:ma14="http://schemas.microsoft.com/office/mac/drawingml/2011/main" xmlns="" val="1"/>
            </a:ext>
          </a:extLst>
        </p:spPr>
        <p:txBody>
          <a:bodyPr tIns="91439" bIns="91439">
            <a:normAutofit/>
          </a:bodyPr>
          <a:lstStyle/>
          <a:p>
            <a:r>
              <a:t>Body Level One</a:t>
            </a:r>
          </a:p>
          <a:p>
            <a:pPr lvl="1"/>
            <a:r>
              <a:t>Body Level Two</a:t>
            </a:r>
          </a:p>
          <a:p>
            <a:pPr lvl="2"/>
            <a:r>
              <a:t>Body Level Three</a:t>
            </a:r>
          </a:p>
          <a:p>
            <a:pPr lvl="3"/>
            <a:r>
              <a:t>Body Level Four</a:t>
            </a:r>
          </a:p>
          <a:p>
            <a:pPr lvl="4"/>
            <a:r>
              <a:t>Body Level Five</a:t>
            </a:r>
          </a:p>
        </p:txBody>
      </p:sp>
      <p:sp>
        <p:nvSpPr>
          <p:cNvPr id="8" name="Slide Number"/>
          <p:cNvSpPr>
            <a:spLocks noGrp="1"/>
          </p:cNvSpPr>
          <p:nvPr>
            <p:ph type="sldNum" sz="quarter" idx="2"/>
          </p:nvPr>
        </p:nvSpPr>
        <p:spPr>
          <a:xfrm>
            <a:off x="11785600" y="12344400"/>
            <a:ext cx="5689600" cy="736601"/>
          </a:xfrm>
          <a:prstGeom prst="rect">
            <a:avLst/>
          </a:prstGeom>
          <a:ln w="12700">
            <a:miter lim="400000"/>
          </a:ln>
        </p:spPr>
        <p:txBody>
          <a:bodyPr wrap="none" tIns="91439" bIns="91439" anchor="ctr">
            <a:spAutoFit/>
          </a:bodyPr>
          <a:lstStyle>
            <a:lvl1pPr algn="r" defTabSz="1828800">
              <a:defRPr sz="2400" b="0">
                <a:solidFill>
                  <a:srgbClr val="47292B"/>
                </a:solidFill>
                <a:latin typeface="Segoe UI"/>
                <a:ea typeface="Segoe UI"/>
                <a:cs typeface="Segoe UI"/>
                <a:sym typeface="Segoe UI"/>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1828800" latinLnBrk="0">
        <a:lnSpc>
          <a:spcPct val="90000"/>
        </a:lnSpc>
        <a:spcBef>
          <a:spcPts val="0"/>
        </a:spcBef>
        <a:spcAft>
          <a:spcPts val="0"/>
        </a:spcAft>
        <a:buClrTx/>
        <a:buSzTx/>
        <a:buFontTx/>
        <a:buNone/>
        <a:tabLst/>
        <a:defRPr sz="5600" b="0" i="0" u="none" strike="noStrike" cap="none" spc="0" baseline="0">
          <a:ln>
            <a:noFill/>
          </a:ln>
          <a:solidFill>
            <a:srgbClr val="47292B"/>
          </a:solidFill>
          <a:uFillTx/>
          <a:latin typeface="Segoe UI Light"/>
          <a:ea typeface="Segoe UI Light"/>
          <a:cs typeface="Segoe UI Light"/>
          <a:sym typeface="Segoe UI Light"/>
        </a:defRPr>
      </a:lvl1pPr>
      <a:lvl2pPr marL="0" marR="0" indent="0" algn="l" defTabSz="1828800" latinLnBrk="0">
        <a:lnSpc>
          <a:spcPct val="90000"/>
        </a:lnSpc>
        <a:spcBef>
          <a:spcPts val="0"/>
        </a:spcBef>
        <a:spcAft>
          <a:spcPts val="0"/>
        </a:spcAft>
        <a:buClrTx/>
        <a:buSzTx/>
        <a:buFontTx/>
        <a:buNone/>
        <a:tabLst/>
        <a:defRPr sz="5600" b="0" i="0" u="none" strike="noStrike" cap="none" spc="0" baseline="0">
          <a:ln>
            <a:noFill/>
          </a:ln>
          <a:solidFill>
            <a:srgbClr val="47292B"/>
          </a:solidFill>
          <a:uFillTx/>
          <a:latin typeface="Segoe UI Light"/>
          <a:ea typeface="Segoe UI Light"/>
          <a:cs typeface="Segoe UI Light"/>
          <a:sym typeface="Segoe UI Light"/>
        </a:defRPr>
      </a:lvl2pPr>
      <a:lvl3pPr marL="0" marR="0" indent="0" algn="l" defTabSz="1828800" latinLnBrk="0">
        <a:lnSpc>
          <a:spcPct val="90000"/>
        </a:lnSpc>
        <a:spcBef>
          <a:spcPts val="0"/>
        </a:spcBef>
        <a:spcAft>
          <a:spcPts val="0"/>
        </a:spcAft>
        <a:buClrTx/>
        <a:buSzTx/>
        <a:buFontTx/>
        <a:buNone/>
        <a:tabLst/>
        <a:defRPr sz="5600" b="0" i="0" u="none" strike="noStrike" cap="none" spc="0" baseline="0">
          <a:ln>
            <a:noFill/>
          </a:ln>
          <a:solidFill>
            <a:srgbClr val="47292B"/>
          </a:solidFill>
          <a:uFillTx/>
          <a:latin typeface="Segoe UI Light"/>
          <a:ea typeface="Segoe UI Light"/>
          <a:cs typeface="Segoe UI Light"/>
          <a:sym typeface="Segoe UI Light"/>
        </a:defRPr>
      </a:lvl3pPr>
      <a:lvl4pPr marL="0" marR="0" indent="0" algn="l" defTabSz="1828800" latinLnBrk="0">
        <a:lnSpc>
          <a:spcPct val="90000"/>
        </a:lnSpc>
        <a:spcBef>
          <a:spcPts val="0"/>
        </a:spcBef>
        <a:spcAft>
          <a:spcPts val="0"/>
        </a:spcAft>
        <a:buClrTx/>
        <a:buSzTx/>
        <a:buFontTx/>
        <a:buNone/>
        <a:tabLst/>
        <a:defRPr sz="5600" b="0" i="0" u="none" strike="noStrike" cap="none" spc="0" baseline="0">
          <a:ln>
            <a:noFill/>
          </a:ln>
          <a:solidFill>
            <a:srgbClr val="47292B"/>
          </a:solidFill>
          <a:uFillTx/>
          <a:latin typeface="Segoe UI Light"/>
          <a:ea typeface="Segoe UI Light"/>
          <a:cs typeface="Segoe UI Light"/>
          <a:sym typeface="Segoe UI Light"/>
        </a:defRPr>
      </a:lvl4pPr>
      <a:lvl5pPr marL="0" marR="0" indent="0" algn="l" defTabSz="1828800" latinLnBrk="0">
        <a:lnSpc>
          <a:spcPct val="90000"/>
        </a:lnSpc>
        <a:spcBef>
          <a:spcPts val="0"/>
        </a:spcBef>
        <a:spcAft>
          <a:spcPts val="0"/>
        </a:spcAft>
        <a:buClrTx/>
        <a:buSzTx/>
        <a:buFontTx/>
        <a:buNone/>
        <a:tabLst/>
        <a:defRPr sz="5600" b="0" i="0" u="none" strike="noStrike" cap="none" spc="0" baseline="0">
          <a:ln>
            <a:noFill/>
          </a:ln>
          <a:solidFill>
            <a:srgbClr val="47292B"/>
          </a:solidFill>
          <a:uFillTx/>
          <a:latin typeface="Segoe UI Light"/>
          <a:ea typeface="Segoe UI Light"/>
          <a:cs typeface="Segoe UI Light"/>
          <a:sym typeface="Segoe UI Light"/>
        </a:defRPr>
      </a:lvl5pPr>
      <a:lvl6pPr marL="0" marR="0" indent="0" algn="l" defTabSz="1828800" latinLnBrk="0">
        <a:lnSpc>
          <a:spcPct val="90000"/>
        </a:lnSpc>
        <a:spcBef>
          <a:spcPts val="0"/>
        </a:spcBef>
        <a:spcAft>
          <a:spcPts val="0"/>
        </a:spcAft>
        <a:buClrTx/>
        <a:buSzTx/>
        <a:buFontTx/>
        <a:buNone/>
        <a:tabLst/>
        <a:defRPr sz="5600" b="0" i="0" u="none" strike="noStrike" cap="none" spc="0" baseline="0">
          <a:ln>
            <a:noFill/>
          </a:ln>
          <a:solidFill>
            <a:srgbClr val="47292B"/>
          </a:solidFill>
          <a:uFillTx/>
          <a:latin typeface="Segoe UI Light"/>
          <a:ea typeface="Segoe UI Light"/>
          <a:cs typeface="Segoe UI Light"/>
          <a:sym typeface="Segoe UI Light"/>
        </a:defRPr>
      </a:lvl6pPr>
      <a:lvl7pPr marL="0" marR="0" indent="0" algn="l" defTabSz="1828800" latinLnBrk="0">
        <a:lnSpc>
          <a:spcPct val="90000"/>
        </a:lnSpc>
        <a:spcBef>
          <a:spcPts val="0"/>
        </a:spcBef>
        <a:spcAft>
          <a:spcPts val="0"/>
        </a:spcAft>
        <a:buClrTx/>
        <a:buSzTx/>
        <a:buFontTx/>
        <a:buNone/>
        <a:tabLst/>
        <a:defRPr sz="5600" b="0" i="0" u="none" strike="noStrike" cap="none" spc="0" baseline="0">
          <a:ln>
            <a:noFill/>
          </a:ln>
          <a:solidFill>
            <a:srgbClr val="47292B"/>
          </a:solidFill>
          <a:uFillTx/>
          <a:latin typeface="Segoe UI Light"/>
          <a:ea typeface="Segoe UI Light"/>
          <a:cs typeface="Segoe UI Light"/>
          <a:sym typeface="Segoe UI Light"/>
        </a:defRPr>
      </a:lvl7pPr>
      <a:lvl8pPr marL="0" marR="0" indent="0" algn="l" defTabSz="1828800" latinLnBrk="0">
        <a:lnSpc>
          <a:spcPct val="90000"/>
        </a:lnSpc>
        <a:spcBef>
          <a:spcPts val="0"/>
        </a:spcBef>
        <a:spcAft>
          <a:spcPts val="0"/>
        </a:spcAft>
        <a:buClrTx/>
        <a:buSzTx/>
        <a:buFontTx/>
        <a:buNone/>
        <a:tabLst/>
        <a:defRPr sz="5600" b="0" i="0" u="none" strike="noStrike" cap="none" spc="0" baseline="0">
          <a:ln>
            <a:noFill/>
          </a:ln>
          <a:solidFill>
            <a:srgbClr val="47292B"/>
          </a:solidFill>
          <a:uFillTx/>
          <a:latin typeface="Segoe UI Light"/>
          <a:ea typeface="Segoe UI Light"/>
          <a:cs typeface="Segoe UI Light"/>
          <a:sym typeface="Segoe UI Light"/>
        </a:defRPr>
      </a:lvl8pPr>
      <a:lvl9pPr marL="0" marR="0" indent="0" algn="l" defTabSz="1828800" latinLnBrk="0">
        <a:lnSpc>
          <a:spcPct val="90000"/>
        </a:lnSpc>
        <a:spcBef>
          <a:spcPts val="0"/>
        </a:spcBef>
        <a:spcAft>
          <a:spcPts val="0"/>
        </a:spcAft>
        <a:buClrTx/>
        <a:buSzTx/>
        <a:buFontTx/>
        <a:buNone/>
        <a:tabLst/>
        <a:defRPr sz="5600" b="0" i="0" u="none" strike="noStrike" cap="none" spc="0" baseline="0">
          <a:ln>
            <a:noFill/>
          </a:ln>
          <a:solidFill>
            <a:srgbClr val="47292B"/>
          </a:solidFill>
          <a:uFillTx/>
          <a:latin typeface="Segoe UI Light"/>
          <a:ea typeface="Segoe UI Light"/>
          <a:cs typeface="Segoe UI Light"/>
          <a:sym typeface="Segoe UI Light"/>
        </a:defRPr>
      </a:lvl9pPr>
    </p:titleStyle>
    <p:bodyStyle>
      <a:lvl1pPr marL="457200" marR="0" indent="-457200" algn="l" defTabSz="182880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47292B"/>
          </a:solidFill>
          <a:uFillTx/>
          <a:latin typeface="Segoe UI"/>
          <a:ea typeface="Segoe UI"/>
          <a:cs typeface="Segoe UI"/>
          <a:sym typeface="Segoe UI"/>
        </a:defRPr>
      </a:lvl1pPr>
      <a:lvl2pPr marL="990600" marR="0" indent="-533400" algn="l" defTabSz="182880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47292B"/>
          </a:solidFill>
          <a:uFillTx/>
          <a:latin typeface="Segoe UI"/>
          <a:ea typeface="Segoe UI"/>
          <a:cs typeface="Segoe UI"/>
          <a:sym typeface="Segoe UI"/>
        </a:defRPr>
      </a:lvl2pPr>
      <a:lvl3pPr marL="1554479" marR="0" indent="-640079" algn="l" defTabSz="182880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47292B"/>
          </a:solidFill>
          <a:uFillTx/>
          <a:latin typeface="Segoe UI"/>
          <a:ea typeface="Segoe UI"/>
          <a:cs typeface="Segoe UI"/>
          <a:sym typeface="Segoe UI"/>
        </a:defRPr>
      </a:lvl3pPr>
      <a:lvl4pPr marL="2082800" marR="0" indent="-711200" algn="l" defTabSz="182880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47292B"/>
          </a:solidFill>
          <a:uFillTx/>
          <a:latin typeface="Segoe UI"/>
          <a:ea typeface="Segoe UI"/>
          <a:cs typeface="Segoe UI"/>
          <a:sym typeface="Segoe UI"/>
        </a:defRPr>
      </a:lvl4pPr>
      <a:lvl5pPr marL="2540000" marR="0" indent="-711200" algn="l" defTabSz="182880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47292B"/>
          </a:solidFill>
          <a:uFillTx/>
          <a:latin typeface="Segoe UI"/>
          <a:ea typeface="Segoe UI"/>
          <a:cs typeface="Segoe UI"/>
          <a:sym typeface="Segoe UI"/>
        </a:defRPr>
      </a:lvl5pPr>
      <a:lvl6pPr marL="2997200" marR="0" indent="-711200" algn="l" defTabSz="182880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47292B"/>
          </a:solidFill>
          <a:uFillTx/>
          <a:latin typeface="Segoe UI"/>
          <a:ea typeface="Segoe UI"/>
          <a:cs typeface="Segoe UI"/>
          <a:sym typeface="Segoe UI"/>
        </a:defRPr>
      </a:lvl6pPr>
      <a:lvl7pPr marL="3454400" marR="0" indent="-711200" algn="l" defTabSz="182880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47292B"/>
          </a:solidFill>
          <a:uFillTx/>
          <a:latin typeface="Segoe UI"/>
          <a:ea typeface="Segoe UI"/>
          <a:cs typeface="Segoe UI"/>
          <a:sym typeface="Segoe UI"/>
        </a:defRPr>
      </a:lvl7pPr>
      <a:lvl8pPr marL="3911600" marR="0" indent="-711200" algn="l" defTabSz="182880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47292B"/>
          </a:solidFill>
          <a:uFillTx/>
          <a:latin typeface="Segoe UI"/>
          <a:ea typeface="Segoe UI"/>
          <a:cs typeface="Segoe UI"/>
          <a:sym typeface="Segoe UI"/>
        </a:defRPr>
      </a:lvl8pPr>
      <a:lvl9pPr marL="4368800" marR="0" indent="-711200" algn="l" defTabSz="182880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47292B"/>
          </a:solidFill>
          <a:uFillTx/>
          <a:latin typeface="Segoe UI"/>
          <a:ea typeface="Segoe UI"/>
          <a:cs typeface="Segoe UI"/>
          <a:sym typeface="Segoe UI"/>
        </a:defRPr>
      </a:lvl9pPr>
    </p:bodyStyle>
    <p:otherStyle>
      <a:lvl1pPr marL="0" marR="0" indent="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Segoe UI"/>
        </a:defRPr>
      </a:lvl1pPr>
      <a:lvl2pPr marL="0" marR="0" indent="45720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Segoe UI"/>
        </a:defRPr>
      </a:lvl2pPr>
      <a:lvl3pPr marL="0" marR="0" indent="91440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Segoe UI"/>
        </a:defRPr>
      </a:lvl3pPr>
      <a:lvl4pPr marL="0" marR="0" indent="137160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Segoe UI"/>
        </a:defRPr>
      </a:lvl4pPr>
      <a:lvl5pPr marL="0" marR="0" indent="182880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Segoe UI"/>
        </a:defRPr>
      </a:lvl5pPr>
      <a:lvl6pPr marL="0" marR="0" indent="228600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Segoe UI"/>
        </a:defRPr>
      </a:lvl6pPr>
      <a:lvl7pPr marL="0" marR="0" indent="274320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Segoe UI"/>
        </a:defRPr>
      </a:lvl7pPr>
      <a:lvl8pPr marL="0" marR="0" indent="320040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Segoe UI"/>
        </a:defRPr>
      </a:lvl8pPr>
      <a:lvl9pPr marL="0" marR="0" indent="365760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Segoe U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xmp.cc/PromptWiki" TargetMode="External"/><Relationship Id="rId4" Type="http://schemas.openxmlformats.org/officeDocument/2006/relationships/hyperlink" Target="mailto:kford@dnndev.com"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9.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 Id="rId1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DNNDev.com" TargetMode="External"/><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hyperlink" Target="http://KnowBetter.com"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hyperlink" Target="http://nvisionative.com" TargetMode="External"/><Relationship Id="rId7" Type="http://schemas.openxmlformats.org/officeDocument/2006/relationships/image" Target="../media/image15.jpe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hyperlink" Target="http://MobileApplify.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Corporate (Prev).mp3"/>
          <p:cNvPicPr>
            <a:picLocks/>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0" y="0"/>
            <a:ext cx="571500" cy="571500"/>
          </a:xfrm>
          <a:prstGeom prst="rect">
            <a:avLst/>
          </a:prstGeom>
        </p:spPr>
      </p:pic>
      <p:sp>
        <p:nvSpPr>
          <p:cNvPr id="101" name="Título 1"/>
          <p:cNvSpPr>
            <a:spLocks noGrp="1"/>
          </p:cNvSpPr>
          <p:nvPr>
            <p:ph type="title"/>
          </p:nvPr>
        </p:nvSpPr>
        <p:spPr>
          <a:prstGeom prst="rect">
            <a:avLst/>
          </a:prstGeom>
        </p:spPr>
        <p:txBody>
          <a:bodyPr/>
          <a:lstStyle/>
          <a:p>
            <a:pPr indent="6095" defTabSz="617219">
              <a:lnSpc>
                <a:spcPct val="100000"/>
              </a:lnSpc>
              <a:defRPr sz="5664" spc="-90">
                <a:solidFill>
                  <a:srgbClr val="E3DFCD"/>
                </a:solidFill>
              </a:defRPr>
            </a:pPr>
            <a:r>
              <a:t>&gt;How Something Old</a:t>
            </a:r>
          </a:p>
          <a:p>
            <a:pPr indent="6095" defTabSz="617219">
              <a:lnSpc>
                <a:spcPct val="100000"/>
              </a:lnSpc>
              <a:defRPr sz="5664" spc="-90">
                <a:solidFill>
                  <a:srgbClr val="E3DFCD"/>
                </a:solidFill>
              </a:defRPr>
            </a:pPr>
            <a:r>
              <a:t>Can Make DNN New Again</a:t>
            </a:r>
          </a:p>
        </p:txBody>
      </p:sp>
      <p:sp>
        <p:nvSpPr>
          <p:cNvPr id="102" name="Subtítulo 2"/>
          <p:cNvSpPr>
            <a:spLocks noGrp="1"/>
          </p:cNvSpPr>
          <p:nvPr>
            <p:ph type="body" sz="quarter" idx="1"/>
          </p:nvPr>
        </p:nvSpPr>
        <p:spPr>
          <a:xfrm>
            <a:off x="4552949" y="6755607"/>
            <a:ext cx="13716003" cy="2483642"/>
          </a:xfrm>
          <a:prstGeom prst="rect">
            <a:avLst/>
          </a:prstGeom>
        </p:spPr>
        <p:txBody>
          <a:bodyPr/>
          <a:lstStyle/>
          <a:p>
            <a:pPr defTabSz="1572768">
              <a:spcBef>
                <a:spcPts val="1700"/>
              </a:spcBef>
              <a:defRPr sz="4472"/>
            </a:pPr>
            <a:r>
              <a:t>David Poindexter</a:t>
            </a:r>
          </a:p>
          <a:p>
            <a:pPr defTabSz="1572768">
              <a:spcBef>
                <a:spcPts val="1700"/>
              </a:spcBef>
              <a:defRPr sz="4472"/>
            </a:pPr>
            <a:r>
              <a:t>nvisionative, Inc. / Mobile Applify</a:t>
            </a:r>
          </a:p>
          <a:p>
            <a:pPr defTabSz="1572768">
              <a:spcBef>
                <a:spcPts val="1700"/>
              </a:spcBef>
              <a:defRPr sz="4472"/>
            </a:pPr>
            <a:r>
              <a:t>@davidpoindexter / @nvisionative / @mobileapplify</a:t>
            </a:r>
          </a:p>
        </p:txBody>
      </p:sp>
      <p:pic>
        <p:nvPicPr>
          <p:cNvPr id="103" name="Imagen 3" descr="Imagen 3"/>
          <p:cNvPicPr>
            <a:picLocks noChangeAspect="1"/>
          </p:cNvPicPr>
          <p:nvPr/>
        </p:nvPicPr>
        <p:blipFill>
          <a:blip r:embed="rId5">
            <a:extLst/>
          </a:blip>
          <a:srcRect r="5641"/>
          <a:stretch>
            <a:fillRect/>
          </a:stretch>
        </p:blipFill>
        <p:spPr>
          <a:xfrm>
            <a:off x="17281923" y="11427450"/>
            <a:ext cx="1589484" cy="396769"/>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par>
                </p:childTnLst>
              </p:cTn>
              <p:prevCondLst>
                <p:cond evt="onPrev" delay="0">
                  <p:tgtEl>
                    <p:sldTgt/>
                  </p:tgtEl>
                </p:cond>
              </p:prevCondLst>
              <p:nextCondLst>
                <p:cond evt="onNext" delay="0">
                  <p:tgtEl>
                    <p:sldTgt/>
                  </p:tgtEl>
                </p:cond>
              </p:nextCondLst>
            </p:seq>
            <p:audio>
              <p:cMediaNode numSld="999" showWhenStopped="0">
                <p:cTn id="4" fill="hold" display="0">
                  <p:stCondLst>
                    <p:cond delay="indefinite"/>
                  </p:stCondLst>
                </p:cTn>
                <p:tgtEl>
                  <p:spTgt spid="9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Even .NET is Changing"/>
          <p:cNvSpPr/>
          <p:nvPr/>
        </p:nvSpPr>
        <p:spPr>
          <a:xfrm>
            <a:off x="4654994" y="1114815"/>
            <a:ext cx="15074012" cy="2197227"/>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nSpc>
                <a:spcPct val="80000"/>
              </a:lnSpc>
              <a:defRPr sz="18000" b="0" spc="-360">
                <a:latin typeface="+mj-lt"/>
                <a:ea typeface="+mj-ea"/>
                <a:cs typeface="+mj-cs"/>
                <a:sym typeface="SignPainter-HouseScript"/>
              </a:defRPr>
            </a:lvl1pPr>
          </a:lstStyle>
          <a:p>
            <a:r>
              <a:t>Even .NET is Changing</a:t>
            </a:r>
          </a:p>
        </p:txBody>
      </p:sp>
      <p:sp>
        <p:nvSpPr>
          <p:cNvPr id="200" name="Nuget…"/>
          <p:cNvSpPr/>
          <p:nvPr/>
        </p:nvSpPr>
        <p:spPr>
          <a:xfrm>
            <a:off x="7290320" y="4556585"/>
            <a:ext cx="10368503" cy="60102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marL="444500" indent="-444500" algn="l">
              <a:lnSpc>
                <a:spcPct val="200000"/>
              </a:lnSpc>
              <a:buSzPct val="75000"/>
              <a:buChar char="✦"/>
              <a:defRPr sz="5500" b="0"/>
            </a:pPr>
            <a:r>
              <a:t>Nuget</a:t>
            </a:r>
          </a:p>
          <a:p>
            <a:pPr marL="444500" indent="-444500" algn="l">
              <a:lnSpc>
                <a:spcPct val="200000"/>
              </a:lnSpc>
              <a:buSzPct val="75000"/>
              <a:buChar char="✦"/>
              <a:defRPr sz="5500" b="0"/>
            </a:pPr>
            <a:r>
              <a:t>Powershell</a:t>
            </a:r>
          </a:p>
          <a:p>
            <a:pPr marL="444500" indent="-444500" algn="l">
              <a:lnSpc>
                <a:spcPct val="200000"/>
              </a:lnSpc>
              <a:buSzPct val="75000"/>
              <a:buChar char="✦"/>
              <a:defRPr sz="5500" b="0"/>
            </a:pPr>
            <a:r>
              <a:t>Cross-Platform with .NET Core</a:t>
            </a:r>
          </a:p>
          <a:p>
            <a:pPr marL="444500" indent="-444500" algn="l">
              <a:lnSpc>
                <a:spcPct val="200000"/>
              </a:lnSpc>
              <a:buSzPct val="75000"/>
              <a:buChar char="✦"/>
              <a:defRPr sz="5500" b="0"/>
            </a:pPr>
            <a:r>
              <a:t>Windows Gets Bash</a:t>
            </a:r>
          </a:p>
        </p:txBody>
      </p:sp>
    </p:spTree>
  </p:cSld>
  <p:clrMapOvr>
    <a:masterClrMapping/>
  </p:clrMapOvr>
  <mc:AlternateContent xmlns:mc="http://schemas.openxmlformats.org/markup-compatibility/2006" xmlns:p14="http://schemas.microsoft.com/office/powerpoint/2010/main">
    <mc:Choice Requires="p14">
      <p:transition spd="slow" p14:dur="1500">
        <p14:prism dir="u"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One Thing Is Clear"/>
          <p:cNvSpPr/>
          <p:nvPr/>
        </p:nvSpPr>
        <p:spPr>
          <a:xfrm>
            <a:off x="5904293" y="2190686"/>
            <a:ext cx="12575414" cy="2197228"/>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nSpc>
                <a:spcPct val="80000"/>
              </a:lnSpc>
              <a:defRPr sz="18000" b="0" spc="-360">
                <a:latin typeface="+mj-lt"/>
                <a:ea typeface="+mj-ea"/>
                <a:cs typeface="+mj-cs"/>
                <a:sym typeface="SignPainter-HouseScript"/>
              </a:defRPr>
            </a:lvl1pPr>
          </a:lstStyle>
          <a:p>
            <a:r>
              <a:t>One Thing Is Clear</a:t>
            </a:r>
          </a:p>
        </p:txBody>
      </p:sp>
      <p:grpSp>
        <p:nvGrpSpPr>
          <p:cNvPr id="205" name="Rectangle"/>
          <p:cNvGrpSpPr/>
          <p:nvPr/>
        </p:nvGrpSpPr>
        <p:grpSpPr>
          <a:xfrm>
            <a:off x="5766636" y="5707109"/>
            <a:ext cx="13023527" cy="2478184"/>
            <a:chOff x="0" y="0"/>
            <a:chExt cx="13023525" cy="2478183"/>
          </a:xfrm>
        </p:grpSpPr>
        <p:sp>
          <p:nvSpPr>
            <p:cNvPr id="204" name="Rectangle"/>
            <p:cNvSpPr/>
            <p:nvPr/>
          </p:nvSpPr>
          <p:spPr>
            <a:xfrm>
              <a:off x="215900" y="139700"/>
              <a:ext cx="12591726" cy="1919384"/>
            </a:xfrm>
            <a:prstGeom prst="rect">
              <a:avLst/>
            </a:prstGeom>
            <a:solidFill>
              <a:srgbClr val="000000"/>
            </a:solidFill>
            <a:ln>
              <a:noFill/>
            </a:ln>
            <a:effectLst/>
          </p:spPr>
          <p:txBody>
            <a:bodyPr wrap="square" lIns="38100" tIns="38100" rIns="38100" bIns="38100" numCol="1" anchor="ctr">
              <a:noAutofit/>
            </a:bodyPr>
            <a:lstStyle/>
            <a:p>
              <a:pPr>
                <a:defRPr sz="3200" b="0">
                  <a:latin typeface="Helvetica Light"/>
                  <a:ea typeface="Helvetica Light"/>
                  <a:cs typeface="Helvetica Light"/>
                  <a:sym typeface="Helvetica Light"/>
                </a:defRPr>
              </a:pPr>
              <a:endParaRPr/>
            </a:p>
          </p:txBody>
        </p:sp>
        <p:pic>
          <p:nvPicPr>
            <p:cNvPr id="203" name="Rectangle" descr="Rectangle"/>
            <p:cNvPicPr>
              <a:picLocks/>
            </p:cNvPicPr>
            <p:nvPr/>
          </p:nvPicPr>
          <p:blipFill>
            <a:blip r:embed="rId2">
              <a:extLst/>
            </a:blip>
            <a:stretch>
              <a:fillRect/>
            </a:stretch>
          </p:blipFill>
          <p:spPr>
            <a:xfrm>
              <a:off x="-1" y="-1"/>
              <a:ext cx="13023527" cy="2478185"/>
            </a:xfrm>
            <a:prstGeom prst="rect">
              <a:avLst/>
            </a:prstGeom>
            <a:effectLst/>
          </p:spPr>
        </p:pic>
      </p:grpSp>
      <p:sp>
        <p:nvSpPr>
          <p:cNvPr id="206" name="The humble command line is cool again"/>
          <p:cNvSpPr/>
          <p:nvPr/>
        </p:nvSpPr>
        <p:spPr>
          <a:xfrm>
            <a:off x="7124866" y="6526212"/>
            <a:ext cx="10307068" cy="6635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b="0">
                <a:solidFill>
                  <a:srgbClr val="00F900"/>
                </a:solidFill>
                <a:latin typeface="Andale Mono"/>
                <a:ea typeface="Andale Mono"/>
                <a:cs typeface="Andale Mono"/>
                <a:sym typeface="Andale Mono"/>
              </a:defRPr>
            </a:lvl1pPr>
          </a:lstStyle>
          <a:p>
            <a:r>
              <a:t>The humble command line is cool again</a:t>
            </a:r>
          </a:p>
        </p:txBody>
      </p:sp>
      <p:sp>
        <p:nvSpPr>
          <p:cNvPr id="207" name="&gt;"/>
          <p:cNvSpPr/>
          <p:nvPr/>
        </p:nvSpPr>
        <p:spPr>
          <a:xfrm>
            <a:off x="6635848" y="6513512"/>
            <a:ext cx="422574" cy="6889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rgbClr val="00F900"/>
                </a:solidFill>
              </a:defRPr>
            </a:lvl1pPr>
          </a:lstStyle>
          <a:p>
            <a:r>
              <a:t>&gt;</a:t>
            </a:r>
          </a:p>
        </p:txBody>
      </p:sp>
      <p:sp>
        <p:nvSpPr>
          <p:cNvPr id="208" name="But Why?"/>
          <p:cNvSpPr/>
          <p:nvPr/>
        </p:nvSpPr>
        <p:spPr>
          <a:xfrm>
            <a:off x="9825783" y="9199688"/>
            <a:ext cx="4185248" cy="12985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sz="7600" b="0" spc="-152"/>
            </a:lvl1pPr>
          </a:lstStyle>
          <a:p>
            <a:r>
              <a:t>But Why?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2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fill="hold" grpId="2" nodeType="clickEffect">
                                  <p:stCondLst>
                                    <p:cond delay="0"/>
                                  </p:stCondLst>
                                  <p:iterate>
                                    <p:tmAbs val="0"/>
                                  </p:iterate>
                                  <p:childTnLst>
                                    <p:set>
                                      <p:cBhvr>
                                        <p:cTn id="10" fill="hold"/>
                                        <p:tgtEl>
                                          <p:spTgt spid="208"/>
                                        </p:tgtEl>
                                        <p:attrNameLst>
                                          <p:attrName>style.visibility</p:attrName>
                                        </p:attrNameLst>
                                      </p:cBhvr>
                                      <p:to>
                                        <p:strVal val="visible"/>
                                      </p:to>
                                    </p:set>
                                    <p:animEffect transition="in" filter="dissolve">
                                      <p:cBhvr>
                                        <p:cTn id="11" dur="10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1" animBg="1" advAuto="0"/>
      <p:bldP spid="208" grpId="2"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04C54"/>
        </a:solidFill>
        <a:effectLst/>
      </p:bgPr>
    </p:bg>
    <p:spTree>
      <p:nvGrpSpPr>
        <p:cNvPr id="1" name=""/>
        <p:cNvGrpSpPr/>
        <p:nvPr/>
      </p:nvGrpSpPr>
      <p:grpSpPr>
        <a:xfrm>
          <a:off x="0" y="0"/>
          <a:ext cx="0" cy="0"/>
          <a:chOff x="0" y="0"/>
          <a:chExt cx="0" cy="0"/>
        </a:xfrm>
      </p:grpSpPr>
      <p:pic>
        <p:nvPicPr>
          <p:cNvPr id="210" name="grumpy_baby.jpg" descr="grumpy_baby.jpg"/>
          <p:cNvPicPr>
            <a:picLocks noChangeAspect="1"/>
          </p:cNvPicPr>
          <p:nvPr/>
        </p:nvPicPr>
        <p:blipFill>
          <a:blip r:embed="rId2">
            <a:alphaModFix amt="76718"/>
            <a:extLst/>
          </a:blip>
          <a:srcRect t="37703" b="24681"/>
          <a:stretch>
            <a:fillRect/>
          </a:stretch>
        </p:blipFill>
        <p:spPr>
          <a:xfrm>
            <a:off x="-589" y="-56952"/>
            <a:ext cx="24516110" cy="13829741"/>
          </a:xfrm>
          <a:prstGeom prst="rect">
            <a:avLst/>
          </a:prstGeom>
          <a:ln w="12700">
            <a:miter lim="400000"/>
          </a:ln>
        </p:spPr>
      </p:pic>
      <p:sp>
        <p:nvSpPr>
          <p:cNvPr id="211" name="GUI’s Make Us Grumpy"/>
          <p:cNvSpPr/>
          <p:nvPr/>
        </p:nvSpPr>
        <p:spPr>
          <a:xfrm>
            <a:off x="5168689" y="5406488"/>
            <a:ext cx="13459334" cy="1925854"/>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none" lIns="71437" tIns="71437" rIns="71437" bIns="71437" anchor="ctr">
            <a:spAutoFit/>
          </a:bodyPr>
          <a:lstStyle>
            <a:lvl1pPr>
              <a:lnSpc>
                <a:spcPct val="80000"/>
              </a:lnSpc>
              <a:defRPr sz="15600" b="0" spc="-312">
                <a:latin typeface="+mj-lt"/>
                <a:ea typeface="+mj-ea"/>
                <a:cs typeface="+mj-cs"/>
                <a:sym typeface="SignPainter-HouseScript"/>
              </a:defRPr>
            </a:lvl1pPr>
          </a:lstStyle>
          <a:p>
            <a:r>
              <a:t>GUI’s Make Us Grumpy</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04C54"/>
        </a:solidFill>
        <a:effectLst/>
      </p:bgPr>
    </p:bg>
    <p:spTree>
      <p:nvGrpSpPr>
        <p:cNvPr id="1" name=""/>
        <p:cNvGrpSpPr/>
        <p:nvPr/>
      </p:nvGrpSpPr>
      <p:grpSpPr>
        <a:xfrm>
          <a:off x="0" y="0"/>
          <a:ext cx="0" cy="0"/>
          <a:chOff x="0" y="0"/>
          <a:chExt cx="0" cy="0"/>
        </a:xfrm>
      </p:grpSpPr>
      <p:pic>
        <p:nvPicPr>
          <p:cNvPr id="213" name="grumpy_baby.jpg" descr="grumpy_baby.jpg"/>
          <p:cNvPicPr>
            <a:picLocks noChangeAspect="1"/>
          </p:cNvPicPr>
          <p:nvPr/>
        </p:nvPicPr>
        <p:blipFill>
          <a:blip r:embed="rId3">
            <a:alphaModFix amt="76718"/>
            <a:extLst/>
          </a:blip>
          <a:srcRect/>
          <a:stretch>
            <a:fillRect/>
          </a:stretch>
        </p:blipFill>
        <p:spPr>
          <a:xfrm>
            <a:off x="20217" y="-56952"/>
            <a:ext cx="9221673" cy="13829741"/>
          </a:xfrm>
          <a:prstGeom prst="rect">
            <a:avLst/>
          </a:prstGeom>
          <a:ln w="12700">
            <a:miter lim="400000"/>
          </a:ln>
        </p:spPr>
      </p:pic>
      <p:sp>
        <p:nvSpPr>
          <p:cNvPr id="214" name="Bad GUI"/>
          <p:cNvSpPr/>
          <p:nvPr/>
        </p:nvSpPr>
        <p:spPr>
          <a:xfrm>
            <a:off x="14215161" y="1336788"/>
            <a:ext cx="4942155" cy="1925854"/>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nSpc>
                <a:spcPct val="80000"/>
              </a:lnSpc>
              <a:defRPr sz="15600" b="0" spc="-312">
                <a:latin typeface="+mj-lt"/>
                <a:ea typeface="+mj-ea"/>
                <a:cs typeface="+mj-cs"/>
                <a:sym typeface="SignPainter-HouseScript"/>
              </a:defRPr>
            </a:lvl1pPr>
          </a:lstStyle>
          <a:p>
            <a:r>
              <a:t>Bad GUI</a:t>
            </a:r>
          </a:p>
        </p:txBody>
      </p:sp>
      <p:sp>
        <p:nvSpPr>
          <p:cNvPr id="215" name="Cumbersome for Option-Rich Actions…"/>
          <p:cNvSpPr/>
          <p:nvPr/>
        </p:nvSpPr>
        <p:spPr>
          <a:xfrm>
            <a:off x="10848761" y="4475162"/>
            <a:ext cx="10521158" cy="47656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marL="228600" indent="-228600" algn="l">
              <a:lnSpc>
                <a:spcPct val="200000"/>
              </a:lnSpc>
              <a:buSzPct val="100000"/>
              <a:buChar char="‣"/>
              <a:defRPr sz="4300" b="0"/>
            </a:pPr>
            <a:r>
              <a:t>Cumbersome for Option-Rich Actions</a:t>
            </a:r>
          </a:p>
          <a:p>
            <a:pPr marL="228600" indent="-228600" algn="l">
              <a:lnSpc>
                <a:spcPct val="200000"/>
              </a:lnSpc>
              <a:buSzPct val="100000"/>
              <a:buChar char="‣"/>
              <a:defRPr sz="4300" b="0"/>
            </a:pPr>
            <a:r>
              <a:t>Fragile — Errant CSS/JS can break them</a:t>
            </a:r>
          </a:p>
          <a:p>
            <a:pPr marL="228600" indent="-228600" algn="l">
              <a:lnSpc>
                <a:spcPct val="200000"/>
              </a:lnSpc>
              <a:buSzPct val="100000"/>
              <a:buChar char="‣"/>
              <a:defRPr sz="4300" b="0"/>
            </a:pPr>
            <a:r>
              <a:t>Complicated to Modify</a:t>
            </a:r>
          </a:p>
          <a:p>
            <a:pPr marL="228600" indent="-228600" algn="l">
              <a:lnSpc>
                <a:spcPct val="200000"/>
              </a:lnSpc>
              <a:buSzPct val="100000"/>
              <a:buChar char="‣"/>
              <a:defRPr sz="4300" b="0"/>
            </a:pPr>
            <a:r>
              <a:t>On the Web They’re Slow…</a:t>
            </a:r>
          </a:p>
        </p:txBody>
      </p:sp>
      <p:pic>
        <p:nvPicPr>
          <p:cNvPr id="216" name="2017-02-11_12-21-19.png" descr="2017-02-11_12-21-19.png"/>
          <p:cNvPicPr>
            <a:picLocks noChangeAspect="1"/>
          </p:cNvPicPr>
          <p:nvPr/>
        </p:nvPicPr>
        <p:blipFill>
          <a:blip r:embed="rId4">
            <a:extLst/>
          </a:blip>
          <a:srcRect r="26284"/>
          <a:stretch>
            <a:fillRect/>
          </a:stretch>
        </p:blipFill>
        <p:spPr>
          <a:xfrm>
            <a:off x="5253" y="-140"/>
            <a:ext cx="9295339" cy="13716141"/>
          </a:xfrm>
          <a:prstGeom prst="rect">
            <a:avLst/>
          </a:prstGeom>
          <a:ln w="12700">
            <a:miter lim="400000"/>
          </a:ln>
        </p:spPr>
      </p:pic>
      <p:pic>
        <p:nvPicPr>
          <p:cNvPr id="217" name="jquery_not_defined2.png" descr="jquery_not_defined2.png"/>
          <p:cNvPicPr>
            <a:picLocks noChangeAspect="1"/>
          </p:cNvPicPr>
          <p:nvPr/>
        </p:nvPicPr>
        <p:blipFill>
          <a:blip r:embed="rId5">
            <a:extLst/>
          </a:blip>
          <a:srcRect r="1470"/>
          <a:stretch>
            <a:fillRect/>
          </a:stretch>
        </p:blipFill>
        <p:spPr>
          <a:xfrm>
            <a:off x="-58675" y="-8289"/>
            <a:ext cx="9284467" cy="14198269"/>
          </a:xfrm>
          <a:prstGeom prst="rect">
            <a:avLst/>
          </a:prstGeom>
          <a:ln w="12700">
            <a:miter lim="400000"/>
          </a:ln>
        </p:spPr>
      </p:pic>
      <p:pic>
        <p:nvPicPr>
          <p:cNvPr id="218" name="code3.jpg" descr="code3.jpg"/>
          <p:cNvPicPr>
            <a:picLocks noChangeAspect="1"/>
          </p:cNvPicPr>
          <p:nvPr/>
        </p:nvPicPr>
        <p:blipFill>
          <a:blip r:embed="rId6">
            <a:extLst/>
          </a:blip>
          <a:srcRect r="54499"/>
          <a:stretch>
            <a:fillRect/>
          </a:stretch>
        </p:blipFill>
        <p:spPr>
          <a:xfrm>
            <a:off x="-19638" y="-1"/>
            <a:ext cx="9361353" cy="13716001"/>
          </a:xfrm>
          <a:prstGeom prst="rect">
            <a:avLst/>
          </a:prstGeom>
          <a:ln w="12700">
            <a:miter lim="400000"/>
          </a:ln>
        </p:spPr>
      </p:pic>
      <p:pic>
        <p:nvPicPr>
          <p:cNvPr id="219" name="rendered.png" descr="rendered.png"/>
          <p:cNvPicPr>
            <a:picLocks noChangeAspect="1"/>
          </p:cNvPicPr>
          <p:nvPr/>
        </p:nvPicPr>
        <p:blipFill>
          <a:blip r:embed="rId7">
            <a:extLst/>
          </a:blip>
          <a:stretch>
            <a:fillRect/>
          </a:stretch>
        </p:blipFill>
        <p:spPr>
          <a:xfrm>
            <a:off x="-40522" y="-347756"/>
            <a:ext cx="9403256" cy="1441151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14:prism dir="d"/>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15">
                                            <p:bg/>
                                          </p:spTgt>
                                        </p:tgtEl>
                                        <p:attrNameLst>
                                          <p:attrName>style.visibility</p:attrName>
                                        </p:attrNameLst>
                                      </p:cBhvr>
                                      <p:to>
                                        <p:strVal val="visible"/>
                                      </p:to>
                                    </p:set>
                                    <p:animEffect transition="in" filter="dissolve">
                                      <p:cBhvr>
                                        <p:cTn id="7" dur="1000"/>
                                        <p:tgtEl>
                                          <p:spTgt spid="215">
                                            <p:bg/>
                                          </p:spTgt>
                                        </p:tgtEl>
                                      </p:cBhvr>
                                    </p:animEffect>
                                  </p:childTnLst>
                                </p:cTn>
                              </p:par>
                              <p:par>
                                <p:cTn id="8" presetID="9" presetClass="entr" presetSubtype="0" fill="hold" grpId="1" nodeType="withEffect">
                                  <p:stCondLst>
                                    <p:cond delay="0"/>
                                  </p:stCondLst>
                                  <p:iterate>
                                    <p:tmAbs val="0"/>
                                  </p:iterate>
                                  <p:childTnLst>
                                    <p:set>
                                      <p:cBhvr>
                                        <p:cTn id="9" fill="hold"/>
                                        <p:tgtEl>
                                          <p:spTgt spid="215">
                                            <p:txEl>
                                              <p:pRg st="0" end="0"/>
                                            </p:txEl>
                                          </p:spTgt>
                                        </p:tgtEl>
                                        <p:attrNameLst>
                                          <p:attrName>style.visibility</p:attrName>
                                        </p:attrNameLst>
                                      </p:cBhvr>
                                      <p:to>
                                        <p:strVal val="visible"/>
                                      </p:to>
                                    </p:set>
                                    <p:animEffect transition="in" filter="dissolve">
                                      <p:cBhvr>
                                        <p:cTn id="10" dur="1000"/>
                                        <p:tgtEl>
                                          <p:spTgt spid="21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2" nodeType="clickEffect">
                                  <p:stCondLst>
                                    <p:cond delay="0"/>
                                  </p:stCondLst>
                                  <p:iterate>
                                    <p:tmAbs val="0"/>
                                  </p:iterate>
                                  <p:childTnLst>
                                    <p:set>
                                      <p:cBhvr>
                                        <p:cTn id="14" fill="hold"/>
                                        <p:tgtEl>
                                          <p:spTgt spid="216"/>
                                        </p:tgtEl>
                                        <p:attrNameLst>
                                          <p:attrName>style.visibility</p:attrName>
                                        </p:attrNameLst>
                                      </p:cBhvr>
                                      <p:to>
                                        <p:strVal val="visible"/>
                                      </p:to>
                                    </p:set>
                                    <p:animEffect transition="in" filter="dissolve">
                                      <p:cBhvr>
                                        <p:cTn id="15" dur="1000"/>
                                        <p:tgtEl>
                                          <p:spTgt spid="21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215">
                                            <p:txEl>
                                              <p:pRg st="1" end="1"/>
                                            </p:txEl>
                                          </p:spTgt>
                                        </p:tgtEl>
                                        <p:attrNameLst>
                                          <p:attrName>style.visibility</p:attrName>
                                        </p:attrNameLst>
                                      </p:cBhvr>
                                      <p:to>
                                        <p:strVal val="visible"/>
                                      </p:to>
                                    </p:set>
                                    <p:animEffect transition="in" filter="dissolve">
                                      <p:cBhvr>
                                        <p:cTn id="20" dur="1000"/>
                                        <p:tgtEl>
                                          <p:spTgt spid="21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3" nodeType="clickEffect">
                                  <p:stCondLst>
                                    <p:cond delay="0"/>
                                  </p:stCondLst>
                                  <p:iterate>
                                    <p:tmAbs val="0"/>
                                  </p:iterate>
                                  <p:childTnLst>
                                    <p:set>
                                      <p:cBhvr>
                                        <p:cTn id="24" fill="hold"/>
                                        <p:tgtEl>
                                          <p:spTgt spid="217"/>
                                        </p:tgtEl>
                                        <p:attrNameLst>
                                          <p:attrName>style.visibility</p:attrName>
                                        </p:attrNameLst>
                                      </p:cBhvr>
                                      <p:to>
                                        <p:strVal val="visible"/>
                                      </p:to>
                                    </p:set>
                                    <p:animEffect transition="in" filter="dissolve">
                                      <p:cBhvr>
                                        <p:cTn id="25" dur="1000"/>
                                        <p:tgtEl>
                                          <p:spTgt spid="217"/>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1" nodeType="clickEffect">
                                  <p:stCondLst>
                                    <p:cond delay="0"/>
                                  </p:stCondLst>
                                  <p:iterate>
                                    <p:tmAbs val="0"/>
                                  </p:iterate>
                                  <p:childTnLst>
                                    <p:set>
                                      <p:cBhvr>
                                        <p:cTn id="29" fill="hold"/>
                                        <p:tgtEl>
                                          <p:spTgt spid="215">
                                            <p:txEl>
                                              <p:pRg st="2" end="2"/>
                                            </p:txEl>
                                          </p:spTgt>
                                        </p:tgtEl>
                                        <p:attrNameLst>
                                          <p:attrName>style.visibility</p:attrName>
                                        </p:attrNameLst>
                                      </p:cBhvr>
                                      <p:to>
                                        <p:strVal val="visible"/>
                                      </p:to>
                                    </p:set>
                                    <p:animEffect transition="in" filter="dissolve">
                                      <p:cBhvr>
                                        <p:cTn id="30" dur="1000"/>
                                        <p:tgtEl>
                                          <p:spTgt spid="21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fill="hold" grpId="4" nodeType="clickEffect">
                                  <p:stCondLst>
                                    <p:cond delay="0"/>
                                  </p:stCondLst>
                                  <p:iterate>
                                    <p:tmAbs val="0"/>
                                  </p:iterate>
                                  <p:childTnLst>
                                    <p:set>
                                      <p:cBhvr>
                                        <p:cTn id="34" fill="hold"/>
                                        <p:tgtEl>
                                          <p:spTgt spid="218"/>
                                        </p:tgtEl>
                                        <p:attrNameLst>
                                          <p:attrName>style.visibility</p:attrName>
                                        </p:attrNameLst>
                                      </p:cBhvr>
                                      <p:to>
                                        <p:strVal val="visible"/>
                                      </p:to>
                                    </p:set>
                                    <p:animEffect transition="in" filter="dissolve">
                                      <p:cBhvr>
                                        <p:cTn id="35" dur="1000"/>
                                        <p:tgtEl>
                                          <p:spTgt spid="21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fill="hold" grpId="1" nodeType="clickEffect">
                                  <p:stCondLst>
                                    <p:cond delay="0"/>
                                  </p:stCondLst>
                                  <p:iterate>
                                    <p:tmAbs val="0"/>
                                  </p:iterate>
                                  <p:childTnLst>
                                    <p:set>
                                      <p:cBhvr>
                                        <p:cTn id="39" fill="hold"/>
                                        <p:tgtEl>
                                          <p:spTgt spid="215">
                                            <p:txEl>
                                              <p:pRg st="3" end="3"/>
                                            </p:txEl>
                                          </p:spTgt>
                                        </p:tgtEl>
                                        <p:attrNameLst>
                                          <p:attrName>style.visibility</p:attrName>
                                        </p:attrNameLst>
                                      </p:cBhvr>
                                      <p:to>
                                        <p:strVal val="visible"/>
                                      </p:to>
                                    </p:set>
                                    <p:animEffect transition="in" filter="dissolve">
                                      <p:cBhvr>
                                        <p:cTn id="40" dur="1000"/>
                                        <p:tgtEl>
                                          <p:spTgt spid="215">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fill="hold" grpId="5" nodeType="clickEffect">
                                  <p:stCondLst>
                                    <p:cond delay="0"/>
                                  </p:stCondLst>
                                  <p:iterate>
                                    <p:tmAbs val="0"/>
                                  </p:iterate>
                                  <p:childTnLst>
                                    <p:set>
                                      <p:cBhvr>
                                        <p:cTn id="44" fill="hold"/>
                                        <p:tgtEl>
                                          <p:spTgt spid="219"/>
                                        </p:tgtEl>
                                        <p:attrNameLst>
                                          <p:attrName>style.visibility</p:attrName>
                                        </p:attrNameLst>
                                      </p:cBhvr>
                                      <p:to>
                                        <p:strVal val="visible"/>
                                      </p:to>
                                    </p:set>
                                    <p:animEffect transition="in" filter="dissolve">
                                      <p:cBhvr>
                                        <p:cTn id="45" dur="10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1" build="p" bldLvl="5" animBg="1" advAuto="0"/>
      <p:bldP spid="216" grpId="2" animBg="1" advAuto="0"/>
      <p:bldP spid="217" grpId="3" animBg="1" advAuto="0"/>
      <p:bldP spid="218" grpId="4" animBg="1" advAuto="0"/>
      <p:bldP spid="219" grpId="5"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2017-02-03_09-43-16.png" descr="2017-02-03_09-43-16.png"/>
          <p:cNvPicPr>
            <a:picLocks noChangeAspect="1"/>
          </p:cNvPicPr>
          <p:nvPr/>
        </p:nvPicPr>
        <p:blipFill>
          <a:blip r:embed="rId2">
            <a:extLst/>
          </a:blip>
          <a:stretch>
            <a:fillRect/>
          </a:stretch>
        </p:blipFill>
        <p:spPr>
          <a:xfrm>
            <a:off x="2893217" y="3532109"/>
            <a:ext cx="1003301" cy="4445001"/>
          </a:xfrm>
          <a:prstGeom prst="rect">
            <a:avLst/>
          </a:prstGeom>
          <a:ln w="12700">
            <a:miter lim="400000"/>
          </a:ln>
        </p:spPr>
      </p:pic>
      <p:pic>
        <p:nvPicPr>
          <p:cNvPr id="224" name="2017-02-13_16-12-23.png" descr="2017-02-13_16-12-23.png"/>
          <p:cNvPicPr>
            <a:picLocks noChangeAspect="1"/>
          </p:cNvPicPr>
          <p:nvPr/>
        </p:nvPicPr>
        <p:blipFill>
          <a:blip r:embed="rId3">
            <a:extLst/>
          </a:blip>
          <a:srcRect l="36" t="10886" r="47759" b="5109"/>
          <a:stretch>
            <a:fillRect/>
          </a:stretch>
        </p:blipFill>
        <p:spPr>
          <a:xfrm>
            <a:off x="40642" y="6001"/>
            <a:ext cx="11623712" cy="13703997"/>
          </a:xfrm>
          <a:prstGeom prst="rect">
            <a:avLst/>
          </a:prstGeom>
          <a:ln w="12700">
            <a:miter lim="400000"/>
          </a:ln>
        </p:spPr>
      </p:pic>
      <p:sp>
        <p:nvSpPr>
          <p:cNvPr id="225" name="Improving the GUI"/>
          <p:cNvSpPr/>
          <p:nvPr/>
        </p:nvSpPr>
        <p:spPr>
          <a:xfrm>
            <a:off x="12372817" y="629512"/>
            <a:ext cx="11266082" cy="2197228"/>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nSpc>
                <a:spcPct val="80000"/>
              </a:lnSpc>
              <a:defRPr sz="18000" b="0" spc="-360">
                <a:latin typeface="+mj-lt"/>
                <a:ea typeface="+mj-ea"/>
                <a:cs typeface="+mj-cs"/>
                <a:sym typeface="SignPainter-HouseScript"/>
              </a:defRPr>
            </a:pPr>
            <a:r>
              <a:t>Improving </a:t>
            </a:r>
            <a:r>
              <a:rPr sz="11300" spc="-226"/>
              <a:t>the</a:t>
            </a:r>
            <a:r>
              <a:t> GUI</a:t>
            </a:r>
          </a:p>
        </p:txBody>
      </p:sp>
      <p:sp>
        <p:nvSpPr>
          <p:cNvPr id="226" name="DNN 9’s Persona Bar…"/>
          <p:cNvSpPr/>
          <p:nvPr/>
        </p:nvSpPr>
        <p:spPr>
          <a:xfrm>
            <a:off x="12393213" y="3783012"/>
            <a:ext cx="11755709" cy="614997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p>
            <a:pPr marL="444500" indent="-444500" algn="l">
              <a:lnSpc>
                <a:spcPct val="200000"/>
              </a:lnSpc>
              <a:buClr>
                <a:srgbClr val="FFFFFF"/>
              </a:buClr>
              <a:buSzPct val="75000"/>
              <a:buChar char="✦"/>
            </a:pPr>
            <a:r>
              <a:t>DNN 9’s Persona Bar</a:t>
            </a:r>
          </a:p>
          <a:p>
            <a:pPr marL="444500" indent="-444500" algn="l">
              <a:lnSpc>
                <a:spcPct val="200000"/>
              </a:lnSpc>
              <a:buClr>
                <a:srgbClr val="FFFFFF"/>
              </a:buClr>
              <a:buSzPct val="75000"/>
              <a:buChar char="✦"/>
            </a:pPr>
            <a:r>
              <a:t>AJAX = No Page Reloads</a:t>
            </a:r>
          </a:p>
          <a:p>
            <a:pPr marL="444500" indent="-444500" algn="l">
              <a:lnSpc>
                <a:spcPct val="200000"/>
              </a:lnSpc>
              <a:buClr>
                <a:srgbClr val="FFFFFF"/>
              </a:buClr>
              <a:buSzPct val="75000"/>
              <a:buChar char="✦"/>
            </a:pPr>
            <a:r>
              <a:t>Reduce Options</a:t>
            </a:r>
          </a:p>
          <a:p>
            <a:pPr marL="444500" indent="-444500" algn="l">
              <a:lnSpc>
                <a:spcPct val="200000"/>
              </a:lnSpc>
              <a:buClr>
                <a:srgbClr val="FFFFFF"/>
              </a:buClr>
              <a:buSzPct val="75000"/>
              <a:buChar char="✦"/>
            </a:pPr>
            <a:r>
              <a:t>GUI Improvements Can Only Take You So Far</a:t>
            </a:r>
          </a:p>
          <a:p>
            <a:pPr marL="444500" indent="-444500" algn="l">
              <a:lnSpc>
                <a:spcPct val="200000"/>
              </a:lnSpc>
              <a:buClr>
                <a:srgbClr val="FFFFFF"/>
              </a:buClr>
              <a:buSzPct val="75000"/>
              <a:buChar char="✦"/>
            </a:pPr>
            <a:r>
              <a:t>Still Slow — Lots of Clicking</a:t>
            </a:r>
          </a:p>
          <a:p>
            <a:pPr marL="444500" indent="-444500" algn="l">
              <a:lnSpc>
                <a:spcPct val="200000"/>
              </a:lnSpc>
              <a:buClr>
                <a:srgbClr val="FFFFFF"/>
              </a:buClr>
              <a:buSzPct val="75000"/>
              <a:buChar char="✦"/>
            </a:pPr>
            <a:r>
              <a:t>Confusing: Most Users Don’t Need All Options</a:t>
            </a:r>
          </a:p>
        </p:txBody>
      </p:sp>
      <p:pic>
        <p:nvPicPr>
          <p:cNvPr id="227" name="2017-02-13_16-17-29.png" descr="2017-02-13_16-17-29.png"/>
          <p:cNvPicPr>
            <a:picLocks noChangeAspect="1"/>
          </p:cNvPicPr>
          <p:nvPr/>
        </p:nvPicPr>
        <p:blipFill>
          <a:blip r:embed="rId4">
            <a:extLst/>
          </a:blip>
          <a:srcRect l="5945" r="47691" b="2577"/>
          <a:stretch>
            <a:fillRect/>
          </a:stretch>
        </p:blipFill>
        <p:spPr>
          <a:xfrm>
            <a:off x="1309618" y="-8913"/>
            <a:ext cx="10660056" cy="1373357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26">
                                            <p:bg/>
                                          </p:spTgt>
                                        </p:tgtEl>
                                        <p:attrNameLst>
                                          <p:attrName>style.visibility</p:attrName>
                                        </p:attrNameLst>
                                      </p:cBhvr>
                                      <p:to>
                                        <p:strVal val="visible"/>
                                      </p:to>
                                    </p:set>
                                    <p:animEffect transition="in" filter="dissolve">
                                      <p:cBhvr>
                                        <p:cTn id="7" dur="1000"/>
                                        <p:tgtEl>
                                          <p:spTgt spid="226">
                                            <p:bg/>
                                          </p:spTgt>
                                        </p:tgtEl>
                                      </p:cBhvr>
                                    </p:animEffect>
                                  </p:childTnLst>
                                </p:cTn>
                              </p:par>
                              <p:par>
                                <p:cTn id="8" presetID="9" presetClass="entr" presetSubtype="0" fill="hold" grpId="1" nodeType="withEffect">
                                  <p:stCondLst>
                                    <p:cond delay="0"/>
                                  </p:stCondLst>
                                  <p:iterate>
                                    <p:tmAbs val="0"/>
                                  </p:iterate>
                                  <p:childTnLst>
                                    <p:set>
                                      <p:cBhvr>
                                        <p:cTn id="9" fill="hold"/>
                                        <p:tgtEl>
                                          <p:spTgt spid="226">
                                            <p:txEl>
                                              <p:pRg st="0" end="0"/>
                                            </p:txEl>
                                          </p:spTgt>
                                        </p:tgtEl>
                                        <p:attrNameLst>
                                          <p:attrName>style.visibility</p:attrName>
                                        </p:attrNameLst>
                                      </p:cBhvr>
                                      <p:to>
                                        <p:strVal val="visible"/>
                                      </p:to>
                                    </p:set>
                                    <p:animEffect transition="in" filter="dissolve">
                                      <p:cBhvr>
                                        <p:cTn id="10" dur="1000"/>
                                        <p:tgtEl>
                                          <p:spTgt spid="226">
                                            <p:txEl>
                                              <p:pRg st="0" end="0"/>
                                            </p:txEl>
                                          </p:spTgt>
                                        </p:tgtEl>
                                      </p:cBhvr>
                                    </p:animEffect>
                                  </p:childTnLst>
                                </p:cTn>
                              </p:par>
                            </p:childTnLst>
                          </p:cTn>
                        </p:par>
                        <p:par>
                          <p:cTn id="11" fill="hold">
                            <p:stCondLst>
                              <p:cond delay="1000"/>
                            </p:stCondLst>
                            <p:childTnLst>
                              <p:par>
                                <p:cTn id="12" presetID="2" presetClass="entr" presetSubtype="8" fill="hold" grpId="2" nodeType="afterEffect">
                                  <p:stCondLst>
                                    <p:cond delay="0"/>
                                  </p:stCondLst>
                                  <p:iterate>
                                    <p:tmAbs val="0"/>
                                  </p:iterate>
                                  <p:childTnLst>
                                    <p:set>
                                      <p:cBhvr>
                                        <p:cTn id="13" fill="hold"/>
                                        <p:tgtEl>
                                          <p:spTgt spid="227"/>
                                        </p:tgtEl>
                                        <p:attrNameLst>
                                          <p:attrName>style.visibility</p:attrName>
                                        </p:attrNameLst>
                                      </p:cBhvr>
                                      <p:to>
                                        <p:strVal val="visible"/>
                                      </p:to>
                                    </p:set>
                                    <p:anim calcmode="lin" valueType="num">
                                      <p:cBhvr>
                                        <p:cTn id="14" dur="1000" fill="hold"/>
                                        <p:tgtEl>
                                          <p:spTgt spid="227"/>
                                        </p:tgtEl>
                                        <p:attrNameLst>
                                          <p:attrName>ppt_x</p:attrName>
                                        </p:attrNameLst>
                                      </p:cBhvr>
                                      <p:tavLst>
                                        <p:tav tm="0">
                                          <p:val>
                                            <p:strVal val="0-#ppt_w/2"/>
                                          </p:val>
                                        </p:tav>
                                        <p:tav tm="100000">
                                          <p:val>
                                            <p:strVal val="#ppt_x"/>
                                          </p:val>
                                        </p:tav>
                                      </p:tavLst>
                                    </p:anim>
                                    <p:anim calcmode="lin" valueType="num">
                                      <p:cBhvr>
                                        <p:cTn id="15" dur="1000" fill="hold"/>
                                        <p:tgtEl>
                                          <p:spTgt spid="22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226">
                                            <p:txEl>
                                              <p:pRg st="1" end="1"/>
                                            </p:txEl>
                                          </p:spTgt>
                                        </p:tgtEl>
                                        <p:attrNameLst>
                                          <p:attrName>style.visibility</p:attrName>
                                        </p:attrNameLst>
                                      </p:cBhvr>
                                      <p:to>
                                        <p:strVal val="visible"/>
                                      </p:to>
                                    </p:set>
                                    <p:animEffect transition="in" filter="dissolve">
                                      <p:cBhvr>
                                        <p:cTn id="20" dur="1000"/>
                                        <p:tgtEl>
                                          <p:spTgt spid="22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1" nodeType="clickEffect">
                                  <p:stCondLst>
                                    <p:cond delay="0"/>
                                  </p:stCondLst>
                                  <p:iterate>
                                    <p:tmAbs val="0"/>
                                  </p:iterate>
                                  <p:childTnLst>
                                    <p:set>
                                      <p:cBhvr>
                                        <p:cTn id="24" fill="hold"/>
                                        <p:tgtEl>
                                          <p:spTgt spid="226">
                                            <p:txEl>
                                              <p:pRg st="2" end="2"/>
                                            </p:txEl>
                                          </p:spTgt>
                                        </p:tgtEl>
                                        <p:attrNameLst>
                                          <p:attrName>style.visibility</p:attrName>
                                        </p:attrNameLst>
                                      </p:cBhvr>
                                      <p:to>
                                        <p:strVal val="visible"/>
                                      </p:to>
                                    </p:set>
                                    <p:animEffect transition="in" filter="dissolve">
                                      <p:cBhvr>
                                        <p:cTn id="25" dur="1000"/>
                                        <p:tgtEl>
                                          <p:spTgt spid="22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1" nodeType="clickEffect">
                                  <p:stCondLst>
                                    <p:cond delay="0"/>
                                  </p:stCondLst>
                                  <p:iterate>
                                    <p:tmAbs val="0"/>
                                  </p:iterate>
                                  <p:childTnLst>
                                    <p:set>
                                      <p:cBhvr>
                                        <p:cTn id="29" fill="hold"/>
                                        <p:tgtEl>
                                          <p:spTgt spid="226">
                                            <p:txEl>
                                              <p:pRg st="3" end="3"/>
                                            </p:txEl>
                                          </p:spTgt>
                                        </p:tgtEl>
                                        <p:attrNameLst>
                                          <p:attrName>style.visibility</p:attrName>
                                        </p:attrNameLst>
                                      </p:cBhvr>
                                      <p:to>
                                        <p:strVal val="visible"/>
                                      </p:to>
                                    </p:set>
                                    <p:animEffect transition="in" filter="dissolve">
                                      <p:cBhvr>
                                        <p:cTn id="30" dur="1000"/>
                                        <p:tgtEl>
                                          <p:spTgt spid="22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fill="hold" grpId="1" nodeType="clickEffect">
                                  <p:stCondLst>
                                    <p:cond delay="0"/>
                                  </p:stCondLst>
                                  <p:iterate>
                                    <p:tmAbs val="0"/>
                                  </p:iterate>
                                  <p:childTnLst>
                                    <p:set>
                                      <p:cBhvr>
                                        <p:cTn id="34" fill="hold"/>
                                        <p:tgtEl>
                                          <p:spTgt spid="226">
                                            <p:txEl>
                                              <p:pRg st="4" end="4"/>
                                            </p:txEl>
                                          </p:spTgt>
                                        </p:tgtEl>
                                        <p:attrNameLst>
                                          <p:attrName>style.visibility</p:attrName>
                                        </p:attrNameLst>
                                      </p:cBhvr>
                                      <p:to>
                                        <p:strVal val="visible"/>
                                      </p:to>
                                    </p:set>
                                    <p:animEffect transition="in" filter="dissolve">
                                      <p:cBhvr>
                                        <p:cTn id="35" dur="1000"/>
                                        <p:tgtEl>
                                          <p:spTgt spid="226">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fill="hold" grpId="1" nodeType="clickEffect">
                                  <p:stCondLst>
                                    <p:cond delay="0"/>
                                  </p:stCondLst>
                                  <p:iterate>
                                    <p:tmAbs val="0"/>
                                  </p:iterate>
                                  <p:childTnLst>
                                    <p:set>
                                      <p:cBhvr>
                                        <p:cTn id="39" fill="hold"/>
                                        <p:tgtEl>
                                          <p:spTgt spid="226">
                                            <p:txEl>
                                              <p:pRg st="5" end="5"/>
                                            </p:txEl>
                                          </p:spTgt>
                                        </p:tgtEl>
                                        <p:attrNameLst>
                                          <p:attrName>style.visibility</p:attrName>
                                        </p:attrNameLst>
                                      </p:cBhvr>
                                      <p:to>
                                        <p:strVal val="visible"/>
                                      </p:to>
                                    </p:set>
                                    <p:animEffect transition="in" filter="dissolve">
                                      <p:cBhvr>
                                        <p:cTn id="40" dur="1000"/>
                                        <p:tgtEl>
                                          <p:spTgt spid="22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1" build="p" bldLvl="5" animBg="1" advAuto="0"/>
      <p:bldP spid="227" grpId="2"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new_school_bus.jpg" descr="new_school_bus.jpg"/>
          <p:cNvPicPr>
            <a:picLocks noChangeAspect="1"/>
          </p:cNvPicPr>
          <p:nvPr/>
        </p:nvPicPr>
        <p:blipFill>
          <a:blip r:embed="rId2">
            <a:extLst/>
          </a:blip>
          <a:stretch>
            <a:fillRect/>
          </a:stretch>
        </p:blipFill>
        <p:spPr>
          <a:xfrm>
            <a:off x="59179" y="-540864"/>
            <a:ext cx="24505036" cy="16336690"/>
          </a:xfrm>
          <a:prstGeom prst="rect">
            <a:avLst/>
          </a:prstGeom>
          <a:ln w="12700">
            <a:miter lim="400000"/>
          </a:ln>
        </p:spPr>
      </p:pic>
      <p:pic>
        <p:nvPicPr>
          <p:cNvPr id="230" name="school-bus-hot-rod2.jpg" descr="school-bus-hot-rod2.jpg"/>
          <p:cNvPicPr>
            <a:picLocks noChangeAspect="1"/>
          </p:cNvPicPr>
          <p:nvPr/>
        </p:nvPicPr>
        <p:blipFill>
          <a:blip r:embed="rId3">
            <a:extLst/>
          </a:blip>
          <a:stretch>
            <a:fillRect/>
          </a:stretch>
        </p:blipFill>
        <p:spPr>
          <a:xfrm>
            <a:off x="-198078" y="-2161161"/>
            <a:ext cx="24664743" cy="18498557"/>
          </a:xfrm>
          <a:prstGeom prst="rect">
            <a:avLst/>
          </a:prstGeom>
          <a:ln w="12700">
            <a:miter lim="400000"/>
          </a:ln>
        </p:spPr>
      </p:pic>
      <p:sp>
        <p:nvSpPr>
          <p:cNvPr id="231" name="OlD Skool"/>
          <p:cNvSpPr/>
          <p:nvPr/>
        </p:nvSpPr>
        <p:spPr>
          <a:xfrm>
            <a:off x="6858332" y="5414962"/>
            <a:ext cx="10667336" cy="2886076"/>
          </a:xfrm>
          <a:prstGeom prst="rect">
            <a:avLst/>
          </a:prstGeom>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none" lIns="71437" tIns="71437" rIns="71437" bIns="71437" anchor="ctr">
            <a:spAutoFit/>
          </a:bodyPr>
          <a:lstStyle>
            <a:lvl1pPr>
              <a:lnSpc>
                <a:spcPct val="80000"/>
              </a:lnSpc>
              <a:defRPr sz="18000" spc="-360"/>
            </a:lvl1pPr>
          </a:lstStyle>
          <a:p>
            <a:r>
              <a:t>OlD Skool</a:t>
            </a:r>
          </a:p>
        </p:txBody>
      </p:sp>
      <p:sp>
        <p:nvSpPr>
          <p:cNvPr id="232" name="It’s Time DNN Goes"/>
          <p:cNvSpPr/>
          <p:nvPr/>
        </p:nvSpPr>
        <p:spPr>
          <a:xfrm>
            <a:off x="5824711" y="3660218"/>
            <a:ext cx="11757062" cy="1793876"/>
          </a:xfrm>
          <a:prstGeom prst="rect">
            <a:avLst/>
          </a:prstGeom>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sz="10800" b="0" spc="-215"/>
            </a:lvl1pPr>
          </a:lstStyle>
          <a:p>
            <a:r>
              <a:t>It’s Time DNN Goes</a:t>
            </a:r>
          </a:p>
        </p:txBody>
      </p:sp>
    </p:spTree>
  </p:cSld>
  <p:clrMapOvr>
    <a:masterClrMapping/>
  </p:clrMapOvr>
  <mc:AlternateContent xmlns:mc="http://schemas.openxmlformats.org/markup-compatibility/2006" xmlns:p14="http://schemas.microsoft.com/office/powerpoint/2010/main">
    <mc:Choice Requires="p14">
      <p:transition spd="slow" p14:dur="1500">
        <p14:prism dir="r" isContent="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29"/>
                                        </p:tgtEl>
                                        <p:attrNameLst>
                                          <p:attrName>style.visibility</p:attrName>
                                        </p:attrNameLst>
                                      </p:cBhvr>
                                      <p:to>
                                        <p:strVal val="visible"/>
                                      </p:to>
                                    </p:set>
                                    <p:animEffect transition="in" filter="dissolve">
                                      <p:cBhvr>
                                        <p:cTn id="7" dur="500"/>
                                        <p:tgtEl>
                                          <p:spTgt spid="2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2" nodeType="clickEffect">
                                  <p:stCondLst>
                                    <p:cond delay="0"/>
                                  </p:stCondLst>
                                  <p:iterate>
                                    <p:tmAbs val="0"/>
                                  </p:iterate>
                                  <p:childTnLst>
                                    <p:set>
                                      <p:cBhvr>
                                        <p:cTn id="11" fill="hold"/>
                                        <p:tgtEl>
                                          <p:spTgt spid="230"/>
                                        </p:tgtEl>
                                        <p:attrNameLst>
                                          <p:attrName>style.visibility</p:attrName>
                                        </p:attrNameLst>
                                      </p:cBhvr>
                                      <p:to>
                                        <p:strVal val="visible"/>
                                      </p:to>
                                    </p:set>
                                    <p:anim calcmode="lin" valueType="num">
                                      <p:cBhvr>
                                        <p:cTn id="12" dur="1500" fill="hold"/>
                                        <p:tgtEl>
                                          <p:spTgt spid="230"/>
                                        </p:tgtEl>
                                        <p:attrNameLst>
                                          <p:attrName>ppt_x</p:attrName>
                                        </p:attrNameLst>
                                      </p:cBhvr>
                                      <p:tavLst>
                                        <p:tav tm="0">
                                          <p:val>
                                            <p:strVal val="#ppt_x"/>
                                          </p:val>
                                        </p:tav>
                                        <p:tav tm="100000">
                                          <p:val>
                                            <p:strVal val="#ppt_x"/>
                                          </p:val>
                                        </p:tav>
                                      </p:tavLst>
                                    </p:anim>
                                    <p:anim calcmode="lin" valueType="num">
                                      <p:cBhvr>
                                        <p:cTn id="13" dur="1500" fill="hold"/>
                                        <p:tgtEl>
                                          <p:spTgt spid="2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1" animBg="1" advAuto="0"/>
      <p:bldP spid="230" grpId="2"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Introducing Prompt"/>
          <p:cNvSpPr/>
          <p:nvPr/>
        </p:nvSpPr>
        <p:spPr>
          <a:xfrm>
            <a:off x="2150554" y="1101452"/>
            <a:ext cx="20082892" cy="2197227"/>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lvl1pPr>
              <a:lnSpc>
                <a:spcPct val="80000"/>
              </a:lnSpc>
              <a:defRPr sz="18000" b="0" spc="-360">
                <a:latin typeface="+mj-lt"/>
                <a:ea typeface="+mj-ea"/>
                <a:cs typeface="+mj-cs"/>
                <a:sym typeface="SignPainter-HouseScript"/>
              </a:defRPr>
            </a:lvl1pPr>
          </a:lstStyle>
          <a:p>
            <a:r>
              <a:t>Introducing Prompt</a:t>
            </a:r>
          </a:p>
        </p:txBody>
      </p:sp>
      <p:sp>
        <p:nvSpPr>
          <p:cNvPr id="235" name="The Command Line for DNN"/>
          <p:cNvSpPr/>
          <p:nvPr/>
        </p:nvSpPr>
        <p:spPr>
          <a:xfrm>
            <a:off x="3153365" y="4102473"/>
            <a:ext cx="18077270" cy="129857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lvl1pPr>
              <a:defRPr sz="7600" b="0" spc="-152"/>
            </a:lvl1pPr>
          </a:lstStyle>
          <a:p>
            <a:r>
              <a:t>The Command Line for DNN</a:t>
            </a:r>
          </a:p>
        </p:txBody>
      </p:sp>
      <p:grpSp>
        <p:nvGrpSpPr>
          <p:cNvPr id="243" name="Group"/>
          <p:cNvGrpSpPr/>
          <p:nvPr/>
        </p:nvGrpSpPr>
        <p:grpSpPr>
          <a:xfrm>
            <a:off x="-1250274" y="1240464"/>
            <a:ext cx="25763122" cy="15065376"/>
            <a:chOff x="0" y="0"/>
            <a:chExt cx="25763120" cy="15065375"/>
          </a:xfrm>
        </p:grpSpPr>
        <p:pic>
          <p:nvPicPr>
            <p:cNvPr id="236" name="shutterstock_222938692.jpg" descr="shutterstock_222938692.jpg"/>
            <p:cNvPicPr>
              <a:picLocks noChangeAspect="1"/>
            </p:cNvPicPr>
            <p:nvPr/>
          </p:nvPicPr>
          <p:blipFill>
            <a:blip r:embed="rId2">
              <a:alphaModFix amt="45102"/>
              <a:extLst/>
            </a:blip>
            <a:srcRect t="32315" b="26811"/>
            <a:stretch>
              <a:fillRect/>
            </a:stretch>
          </p:blipFill>
          <p:spPr>
            <a:xfrm>
              <a:off x="0" y="5413566"/>
              <a:ext cx="25763121" cy="7020202"/>
            </a:xfrm>
            <a:prstGeom prst="rect">
              <a:avLst/>
            </a:prstGeom>
            <a:ln w="12700" cap="flat">
              <a:noFill/>
              <a:miter lim="400000"/>
            </a:ln>
            <a:effectLst/>
          </p:spPr>
        </p:pic>
        <p:grpSp>
          <p:nvGrpSpPr>
            <p:cNvPr id="242" name="Group"/>
            <p:cNvGrpSpPr/>
            <p:nvPr/>
          </p:nvGrpSpPr>
          <p:grpSpPr>
            <a:xfrm>
              <a:off x="1433161" y="0"/>
              <a:ext cx="21836642" cy="15065375"/>
              <a:chOff x="0" y="0"/>
              <a:chExt cx="21836640" cy="15065375"/>
            </a:xfrm>
          </p:grpSpPr>
          <p:sp>
            <p:nvSpPr>
              <p:cNvPr id="237" name="A CLI is used whenever a large vocabulary of commands or queries, coupled with a wide (or arbitrary) range of options, can be entered more rapidly as text than with a pure GUI"/>
              <p:cNvSpPr/>
              <p:nvPr/>
            </p:nvSpPr>
            <p:spPr>
              <a:xfrm>
                <a:off x="7855832" y="8178291"/>
                <a:ext cx="12954391" cy="1781176"/>
              </a:xfrm>
              <a:prstGeom prst="rect">
                <a:avLst/>
              </a:prstGeom>
              <a:noFill/>
              <a:ln w="12700" cap="flat">
                <a:noFill/>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square" lIns="71437" tIns="71437" rIns="71437" bIns="71437" numCol="1" anchor="ctr">
                <a:spAutoFit/>
              </a:bodyPr>
              <a:lstStyle>
                <a:lvl1pPr algn="l">
                  <a:defRPr b="0"/>
                </a:lvl1pPr>
              </a:lstStyle>
              <a:p>
                <a:r>
                  <a:t>A CLI is used whenever a large vocabulary of commands or queries, coupled with a wide (or arbitrary) range of options, can be entered more rapidly as text than with a pure GUI </a:t>
                </a:r>
              </a:p>
            </p:txBody>
          </p:sp>
          <p:sp>
            <p:nvSpPr>
              <p:cNvPr id="238" name="&gt;"/>
              <p:cNvSpPr/>
              <p:nvPr/>
            </p:nvSpPr>
            <p:spPr>
              <a:xfrm>
                <a:off x="0" y="-1"/>
                <a:ext cx="7807822" cy="15065376"/>
              </a:xfrm>
              <a:prstGeom prst="rect">
                <a:avLst/>
              </a:prstGeom>
              <a:noFill/>
              <a:ln w="12700" cap="flat">
                <a:noFill/>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sz="100000">
                    <a:latin typeface="Lucida Sans Typewriter"/>
                    <a:ea typeface="Lucida Sans Typewriter"/>
                    <a:cs typeface="Lucida Sans Typewriter"/>
                    <a:sym typeface="Lucida Sans Typewriter"/>
                  </a:defRPr>
                </a:lvl1pPr>
              </a:lstStyle>
              <a:p>
                <a:r>
                  <a:t>&gt;</a:t>
                </a:r>
              </a:p>
            </p:txBody>
          </p:sp>
          <p:sp>
            <p:nvSpPr>
              <p:cNvPr id="239" name="Line"/>
              <p:cNvSpPr/>
              <p:nvPr/>
            </p:nvSpPr>
            <p:spPr>
              <a:xfrm>
                <a:off x="8064237" y="10757726"/>
                <a:ext cx="823832" cy="1"/>
              </a:xfrm>
              <a:prstGeom prst="line">
                <a:avLst/>
              </a:prstGeom>
              <a:noFill/>
              <a:ln w="25400" cap="flat">
                <a:solidFill>
                  <a:srgbClr val="FFFFFF"/>
                </a:solidFill>
                <a:prstDash val="solid"/>
                <a:miter lim="400000"/>
              </a:ln>
              <a:effectLst>
                <a:outerShdw blurRad="190500" dist="8455" dir="5400000" rotWithShape="0">
                  <a:srgbClr val="000000"/>
                </a:outerShdw>
              </a:effectLst>
            </p:spPr>
            <p:txBody>
              <a:bodyPr wrap="square" lIns="71437" tIns="71437" rIns="71437" bIns="71437" numCol="1" anchor="ctr">
                <a:noAutofit/>
              </a:bodyPr>
              <a:lstStyle/>
              <a:p>
                <a:pPr algn="l">
                  <a:lnSpc>
                    <a:spcPct val="110000"/>
                  </a:lnSpc>
                  <a:defRPr sz="2700" b="0"/>
                </a:pPr>
                <a:endParaRPr/>
              </a:p>
            </p:txBody>
          </p:sp>
          <p:sp>
            <p:nvSpPr>
              <p:cNvPr id="240" name="Wikipedia"/>
              <p:cNvSpPr/>
              <p:nvPr/>
            </p:nvSpPr>
            <p:spPr>
              <a:xfrm>
                <a:off x="8038017" y="10944355"/>
                <a:ext cx="6023903" cy="511176"/>
              </a:xfrm>
              <a:prstGeom prst="rect">
                <a:avLst/>
              </a:prstGeom>
              <a:noFill/>
              <a:ln w="12700" cap="flat">
                <a:noFill/>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square" lIns="71437" tIns="71437" rIns="71437" bIns="71437" numCol="1" anchor="ctr">
                <a:spAutoFit/>
              </a:bodyPr>
              <a:lstStyle>
                <a:lvl1pPr algn="l">
                  <a:lnSpc>
                    <a:spcPct val="80000"/>
                  </a:lnSpc>
                  <a:defRPr sz="2400" spc="792"/>
                </a:lvl1pPr>
              </a:lstStyle>
              <a:p>
                <a:r>
                  <a:t>Wikipedia</a:t>
                </a:r>
              </a:p>
            </p:txBody>
          </p:sp>
          <p:sp>
            <p:nvSpPr>
              <p:cNvPr id="241" name="Command Line Interfaces (CLI)"/>
              <p:cNvSpPr/>
              <p:nvPr/>
            </p:nvSpPr>
            <p:spPr>
              <a:xfrm>
                <a:off x="8166430" y="6267517"/>
                <a:ext cx="13670211" cy="1235076"/>
              </a:xfrm>
              <a:prstGeom prst="rect">
                <a:avLst/>
              </a:prstGeom>
              <a:noFill/>
              <a:ln w="12700" cap="flat">
                <a:noFill/>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sz="7200"/>
                </a:lvl1pPr>
              </a:lstStyle>
              <a:p>
                <a:r>
                  <a:t>Command Line Interfaces (CLI)</a:t>
                </a:r>
              </a:p>
            </p:txBody>
          </p:sp>
        </p:gr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234"/>
                                        </p:tgtEl>
                                        <p:attrNameLst>
                                          <p:attrName>style.visibility</p:attrName>
                                        </p:attrNameLst>
                                      </p:cBhvr>
                                      <p:to>
                                        <p:strVal val="visible"/>
                                      </p:to>
                                    </p:set>
                                    <p:anim calcmode="lin" valueType="num">
                                      <p:cBhvr>
                                        <p:cTn id="7" dur="2500" fill="hold"/>
                                        <p:tgtEl>
                                          <p:spTgt spid="234"/>
                                        </p:tgtEl>
                                        <p:attrNameLst>
                                          <p:attrName>ppt_w</p:attrName>
                                        </p:attrNameLst>
                                      </p:cBhvr>
                                      <p:tavLst>
                                        <p:tav tm="0">
                                          <p:val>
                                            <p:fltVal val="0"/>
                                          </p:val>
                                        </p:tav>
                                        <p:tav tm="100000">
                                          <p:val>
                                            <p:strVal val="#ppt_w"/>
                                          </p:val>
                                        </p:tav>
                                      </p:tavLst>
                                    </p:anim>
                                    <p:anim calcmode="lin" valueType="num">
                                      <p:cBhvr>
                                        <p:cTn id="8" dur="2500" fill="hold"/>
                                        <p:tgtEl>
                                          <p:spTgt spid="234"/>
                                        </p:tgtEl>
                                        <p:attrNameLst>
                                          <p:attrName>ppt_h</p:attrName>
                                        </p:attrNameLst>
                                      </p:cBhvr>
                                      <p:tavLst>
                                        <p:tav tm="0">
                                          <p:val>
                                            <p:fltVal val="0"/>
                                          </p:val>
                                        </p:tav>
                                        <p:tav tm="100000">
                                          <p:val>
                                            <p:strVal val="#ppt_h"/>
                                          </p:val>
                                        </p:tav>
                                      </p:tavLst>
                                    </p:anim>
                                  </p:childTnLst>
                                </p:cTn>
                              </p:par>
                            </p:childTnLst>
                          </p:cTn>
                        </p:par>
                        <p:par>
                          <p:cTn id="9" fill="hold">
                            <p:stCondLst>
                              <p:cond delay="2500"/>
                            </p:stCondLst>
                            <p:childTnLst>
                              <p:par>
                                <p:cTn id="10" presetID="1" presetClass="entr" presetSubtype="0" fill="hold" grpId="2" nodeType="afterEffect">
                                  <p:stCondLst>
                                    <p:cond delay="400"/>
                                  </p:stCondLst>
                                  <p:iterate type="lt">
                                    <p:tmAbs val="100"/>
                                  </p:iterate>
                                  <p:childTnLst>
                                    <p:set>
                                      <p:cBhvr>
                                        <p:cTn id="11" fill="hold"/>
                                        <p:tgtEl>
                                          <p:spTgt spid="23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3" nodeType="clickEffect">
                                  <p:stCondLst>
                                    <p:cond delay="0"/>
                                  </p:stCondLst>
                                  <p:iterate>
                                    <p:tmAbs val="0"/>
                                  </p:iterate>
                                  <p:childTnLst>
                                    <p:set>
                                      <p:cBhvr>
                                        <p:cTn id="15" fill="hold"/>
                                        <p:tgtEl>
                                          <p:spTgt spid="243"/>
                                        </p:tgtEl>
                                        <p:attrNameLst>
                                          <p:attrName>style.visibility</p:attrName>
                                        </p:attrNameLst>
                                      </p:cBhvr>
                                      <p:to>
                                        <p:strVal val="visible"/>
                                      </p:to>
                                    </p:set>
                                    <p:anim calcmode="lin" valueType="num">
                                      <p:cBhvr>
                                        <p:cTn id="16" dur="1000" fill="hold"/>
                                        <p:tgtEl>
                                          <p:spTgt spid="243"/>
                                        </p:tgtEl>
                                        <p:attrNameLst>
                                          <p:attrName>ppt_x</p:attrName>
                                        </p:attrNameLst>
                                      </p:cBhvr>
                                      <p:tavLst>
                                        <p:tav tm="0">
                                          <p:val>
                                            <p:strVal val="0-#ppt_w/2"/>
                                          </p:val>
                                        </p:tav>
                                        <p:tav tm="100000">
                                          <p:val>
                                            <p:strVal val="#ppt_x"/>
                                          </p:val>
                                        </p:tav>
                                      </p:tavLst>
                                    </p:anim>
                                    <p:anim calcmode="lin" valueType="num">
                                      <p:cBhvr>
                                        <p:cTn id="17" dur="1000" fill="hold"/>
                                        <p:tgtEl>
                                          <p:spTgt spid="2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1" animBg="1" advAuto="0"/>
      <p:bldP spid="235" grpId="2" animBg="1" advAuto="0"/>
      <p:bldP spid="243" grpId="3"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shutterstock_222938692.jpg" descr="shutterstock_222938692.jpg"/>
          <p:cNvPicPr>
            <a:picLocks noChangeAspect="1"/>
          </p:cNvPicPr>
          <p:nvPr/>
        </p:nvPicPr>
        <p:blipFill>
          <a:blip r:embed="rId2">
            <a:extLst/>
          </a:blip>
          <a:srcRect r="32707"/>
          <a:stretch>
            <a:fillRect/>
          </a:stretch>
        </p:blipFill>
        <p:spPr>
          <a:xfrm>
            <a:off x="-4488239" y="-1"/>
            <a:ext cx="13844782" cy="13716001"/>
          </a:xfrm>
          <a:prstGeom prst="rect">
            <a:avLst/>
          </a:prstGeom>
          <a:ln w="12700">
            <a:miter lim="400000"/>
          </a:ln>
        </p:spPr>
      </p:pic>
      <p:sp>
        <p:nvSpPr>
          <p:cNvPr id="246" name="Command Lines Are:"/>
          <p:cNvSpPr/>
          <p:nvPr/>
        </p:nvSpPr>
        <p:spPr>
          <a:xfrm>
            <a:off x="11949828" y="1408842"/>
            <a:ext cx="8821508" cy="12985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a:defRPr sz="7600" b="0" spc="-152"/>
            </a:lvl1pPr>
          </a:lstStyle>
          <a:p>
            <a:r>
              <a:t>Command Lines Are:</a:t>
            </a:r>
          </a:p>
        </p:txBody>
      </p:sp>
      <p:sp>
        <p:nvSpPr>
          <p:cNvPr id="247" name="Intimidating"/>
          <p:cNvSpPr/>
          <p:nvPr/>
        </p:nvSpPr>
        <p:spPr>
          <a:xfrm>
            <a:off x="13878780" y="4951412"/>
            <a:ext cx="4859739" cy="12985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a:defRPr sz="7600" b="0" spc="-152"/>
            </a:lvl1pPr>
          </a:lstStyle>
          <a:p>
            <a:r>
              <a:t>Intimidating</a:t>
            </a:r>
          </a:p>
        </p:txBody>
      </p:sp>
      <p:sp>
        <p:nvSpPr>
          <p:cNvPr id="248" name="Prompt Brings the Awesome"/>
          <p:cNvSpPr/>
          <p:nvPr/>
        </p:nvSpPr>
        <p:spPr>
          <a:xfrm>
            <a:off x="10275206" y="7051276"/>
            <a:ext cx="11834119" cy="12985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a:defRPr sz="7600" b="0" spc="-152"/>
            </a:lvl1pPr>
          </a:lstStyle>
          <a:p>
            <a:r>
              <a:t>Prompt Brings the Awesome</a:t>
            </a:r>
          </a:p>
        </p:txBody>
      </p:sp>
      <p:sp>
        <p:nvSpPr>
          <p:cNvPr id="249" name="And the Friendly"/>
          <p:cNvSpPr/>
          <p:nvPr/>
        </p:nvSpPr>
        <p:spPr>
          <a:xfrm>
            <a:off x="12998036" y="8255549"/>
            <a:ext cx="6875045" cy="12985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a:defRPr sz="7600" b="0" spc="-152"/>
            </a:lvl1pPr>
          </a:lstStyle>
          <a:p>
            <a:r>
              <a:t>And the Friendly</a:t>
            </a:r>
          </a:p>
        </p:txBody>
      </p:sp>
      <p:sp>
        <p:nvSpPr>
          <p:cNvPr id="250" name="Awesome"/>
          <p:cNvSpPr/>
          <p:nvPr/>
        </p:nvSpPr>
        <p:spPr>
          <a:xfrm>
            <a:off x="14567451" y="3006406"/>
            <a:ext cx="4241313" cy="12985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a:defRPr sz="7600" b="0" spc="-152"/>
            </a:lvl1pPr>
          </a:lstStyle>
          <a:p>
            <a:r>
              <a:t>Awesome</a:t>
            </a:r>
          </a:p>
        </p:txBody>
      </p:sp>
      <p:pic>
        <p:nvPicPr>
          <p:cNvPr id="251" name="shutterstock_412295017.jpg" descr="shutterstock_412295017.jpg"/>
          <p:cNvPicPr>
            <a:picLocks noChangeAspect="1"/>
          </p:cNvPicPr>
          <p:nvPr/>
        </p:nvPicPr>
        <p:blipFill>
          <a:blip r:embed="rId3">
            <a:extLst/>
          </a:blip>
          <a:srcRect l="25189" t="18281" r="25189" b="18281"/>
          <a:stretch>
            <a:fillRect/>
          </a:stretch>
        </p:blipFill>
        <p:spPr>
          <a:xfrm>
            <a:off x="15176221" y="9982607"/>
            <a:ext cx="3390409" cy="306420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14:prism dir="d"/>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50"/>
                                        </p:tgtEl>
                                        <p:attrNameLst>
                                          <p:attrName>style.visibility</p:attrName>
                                        </p:attrNameLst>
                                      </p:cBhvr>
                                      <p:to>
                                        <p:strVal val="visible"/>
                                      </p:to>
                                    </p:set>
                                    <p:animEffect transition="in" filter="dissolve">
                                      <p:cBhvr>
                                        <p:cTn id="7" dur="500"/>
                                        <p:tgtEl>
                                          <p:spTgt spid="25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247"/>
                                        </p:tgtEl>
                                        <p:attrNameLst>
                                          <p:attrName>style.visibility</p:attrName>
                                        </p:attrNameLst>
                                      </p:cBhvr>
                                      <p:to>
                                        <p:strVal val="visible"/>
                                      </p:to>
                                    </p:set>
                                    <p:animEffect transition="in" filter="dissolve">
                                      <p:cBhvr>
                                        <p:cTn id="12" dur="5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248"/>
                                        </p:tgtEl>
                                        <p:attrNameLst>
                                          <p:attrName>style.visibility</p:attrName>
                                        </p:attrNameLst>
                                      </p:cBhvr>
                                      <p:to>
                                        <p:strVal val="visible"/>
                                      </p:to>
                                    </p:set>
                                    <p:animEffect transition="in" filter="dissolve">
                                      <p:cBhvr>
                                        <p:cTn id="17" dur="1000"/>
                                        <p:tgtEl>
                                          <p:spTgt spid="24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4" nodeType="clickEffect">
                                  <p:stCondLst>
                                    <p:cond delay="0"/>
                                  </p:stCondLst>
                                  <p:iterate type="lt">
                                    <p:tmAbs val="0"/>
                                  </p:iterate>
                                  <p:childTnLst>
                                    <p:set>
                                      <p:cBhvr>
                                        <p:cTn id="21" fill="hold"/>
                                        <p:tgtEl>
                                          <p:spTgt spid="249"/>
                                        </p:tgtEl>
                                        <p:attrNameLst>
                                          <p:attrName>style.visibility</p:attrName>
                                        </p:attrNameLst>
                                      </p:cBhvr>
                                      <p:to>
                                        <p:strVal val="visible"/>
                                      </p:to>
                                    </p:set>
                                    <p:anim calcmode="lin" valueType="num">
                                      <p:cBhvr>
                                        <p:cTn id="22" dur="600" fill="hold"/>
                                        <p:tgtEl>
                                          <p:spTgt spid="249"/>
                                        </p:tgtEl>
                                        <p:attrNameLst>
                                          <p:attrName>ppt_x</p:attrName>
                                        </p:attrNameLst>
                                      </p:cBhvr>
                                      <p:tavLst>
                                        <p:tav tm="0">
                                          <p:val>
                                            <p:strVal val="0-#ppt_w/2"/>
                                          </p:val>
                                        </p:tav>
                                        <p:tav tm="100000">
                                          <p:val>
                                            <p:strVal val="#ppt_x"/>
                                          </p:val>
                                        </p:tav>
                                      </p:tavLst>
                                    </p:anim>
                                    <p:anim calcmode="lin" valueType="num">
                                      <p:cBhvr>
                                        <p:cTn id="23" dur="600" fill="hold"/>
                                        <p:tgtEl>
                                          <p:spTgt spid="249"/>
                                        </p:tgtEl>
                                        <p:attrNameLst>
                                          <p:attrName>ppt_y</p:attrName>
                                        </p:attrNameLst>
                                      </p:cBhvr>
                                      <p:tavLst>
                                        <p:tav tm="0">
                                          <p:val>
                                            <p:strVal val="#ppt_y"/>
                                          </p:val>
                                        </p:tav>
                                        <p:tav tm="100000">
                                          <p:val>
                                            <p:strVal val="#ppt_y"/>
                                          </p:val>
                                        </p:tav>
                                      </p:tavLst>
                                    </p:anim>
                                  </p:childTnLst>
                                </p:cTn>
                              </p:par>
                            </p:childTnLst>
                          </p:cTn>
                        </p:par>
                        <p:par>
                          <p:cTn id="24" fill="hold">
                            <p:stCondLst>
                              <p:cond delay="600"/>
                            </p:stCondLst>
                            <p:childTnLst>
                              <p:par>
                                <p:cTn id="25" presetID="2" presetClass="entr" presetSubtype="8" fill="hold" grpId="5" nodeType="afterEffect">
                                  <p:stCondLst>
                                    <p:cond delay="0"/>
                                  </p:stCondLst>
                                  <p:iterate>
                                    <p:tmAbs val="0"/>
                                  </p:iterate>
                                  <p:childTnLst>
                                    <p:set>
                                      <p:cBhvr>
                                        <p:cTn id="26" fill="hold"/>
                                        <p:tgtEl>
                                          <p:spTgt spid="251"/>
                                        </p:tgtEl>
                                        <p:attrNameLst>
                                          <p:attrName>style.visibility</p:attrName>
                                        </p:attrNameLst>
                                      </p:cBhvr>
                                      <p:to>
                                        <p:strVal val="visible"/>
                                      </p:to>
                                    </p:set>
                                    <p:anim calcmode="lin" valueType="num">
                                      <p:cBhvr>
                                        <p:cTn id="27" dur="499" fill="hold"/>
                                        <p:tgtEl>
                                          <p:spTgt spid="251"/>
                                        </p:tgtEl>
                                        <p:attrNameLst>
                                          <p:attrName>ppt_x</p:attrName>
                                        </p:attrNameLst>
                                      </p:cBhvr>
                                      <p:tavLst>
                                        <p:tav tm="0">
                                          <p:val>
                                            <p:strVal val="0-#ppt_w/2"/>
                                          </p:val>
                                        </p:tav>
                                        <p:tav tm="100000">
                                          <p:val>
                                            <p:strVal val="#ppt_x"/>
                                          </p:val>
                                        </p:tav>
                                      </p:tavLst>
                                    </p:anim>
                                    <p:anim calcmode="lin" valueType="num">
                                      <p:cBhvr>
                                        <p:cTn id="28" dur="499" fill="hold"/>
                                        <p:tgtEl>
                                          <p:spTgt spid="2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2" animBg="1" advAuto="0"/>
      <p:bldP spid="248" grpId="3" animBg="1" advAuto="0"/>
      <p:bldP spid="249" grpId="4" animBg="1" advAuto="0"/>
      <p:bldP spid="250" grpId="1" animBg="1" advAuto="0"/>
      <p:bldP spid="251" grpId="5"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design_principles.jpg" descr="design_principles.jpg"/>
          <p:cNvPicPr>
            <a:picLocks noChangeAspect="1"/>
          </p:cNvPicPr>
          <p:nvPr/>
        </p:nvPicPr>
        <p:blipFill>
          <a:blip r:embed="rId3">
            <a:extLst/>
          </a:blip>
          <a:stretch>
            <a:fillRect/>
          </a:stretch>
        </p:blipFill>
        <p:spPr>
          <a:xfrm>
            <a:off x="1905000" y="0"/>
            <a:ext cx="20574000" cy="13716001"/>
          </a:xfrm>
          <a:prstGeom prst="rect">
            <a:avLst/>
          </a:prstGeom>
          <a:ln w="12700">
            <a:miter lim="400000"/>
          </a:ln>
        </p:spPr>
      </p:pic>
      <p:sp>
        <p:nvSpPr>
          <p:cNvPr id="254" name="Feel and operate like a CLI"/>
          <p:cNvSpPr/>
          <p:nvPr/>
        </p:nvSpPr>
        <p:spPr>
          <a:xfrm>
            <a:off x="5902440" y="5614396"/>
            <a:ext cx="11223838" cy="12985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sz="7600" b="0" spc="-152">
                <a:solidFill>
                  <a:srgbClr val="000000"/>
                </a:solidFill>
              </a:defRPr>
            </a:lvl1pPr>
          </a:lstStyle>
          <a:p>
            <a:r>
              <a:t>Feel and operate like a CLI</a:t>
            </a:r>
          </a:p>
        </p:txBody>
      </p:sp>
      <p:sp>
        <p:nvSpPr>
          <p:cNvPr id="255" name="Reduce Intimidation"/>
          <p:cNvSpPr/>
          <p:nvPr/>
        </p:nvSpPr>
        <p:spPr>
          <a:xfrm>
            <a:off x="6141783" y="7852565"/>
            <a:ext cx="8319604" cy="12985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sz="7600" b="0" spc="-152">
                <a:solidFill>
                  <a:srgbClr val="000000"/>
                </a:solidFill>
              </a:defRPr>
            </a:lvl1pPr>
          </a:lstStyle>
          <a:p>
            <a:r>
              <a:t>Reduce Intimidation</a:t>
            </a:r>
          </a:p>
        </p:txBody>
      </p:sp>
      <p:sp>
        <p:nvSpPr>
          <p:cNvPr id="256" name="Mnmze Keystrokes"/>
          <p:cNvSpPr/>
          <p:nvPr/>
        </p:nvSpPr>
        <p:spPr>
          <a:xfrm>
            <a:off x="5882114" y="10442595"/>
            <a:ext cx="8053269" cy="12985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sz="7600" b="0" spc="-152">
                <a:solidFill>
                  <a:srgbClr val="000000"/>
                </a:solidFill>
              </a:defRPr>
            </a:lvl1pPr>
          </a:lstStyle>
          <a:p>
            <a:r>
              <a:t>Mnmze Keystrokes</a:t>
            </a:r>
          </a:p>
        </p:txBody>
      </p:sp>
      <p:sp>
        <p:nvSpPr>
          <p:cNvPr id="257" name="Design"/>
          <p:cNvSpPr/>
          <p:nvPr/>
        </p:nvSpPr>
        <p:spPr>
          <a:xfrm>
            <a:off x="8471911" y="-308312"/>
            <a:ext cx="6084897" cy="25177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sz="15600" b="0" i="1" spc="-312">
                <a:solidFill>
                  <a:schemeClr val="accent2"/>
                </a:solidFill>
              </a:defRPr>
            </a:lvl1pPr>
          </a:lstStyle>
          <a:p>
            <a:r>
              <a:t>Design</a:t>
            </a:r>
          </a:p>
        </p:txBody>
      </p:sp>
      <p:sp>
        <p:nvSpPr>
          <p:cNvPr id="258" name="Minimize Keystrokes"/>
          <p:cNvSpPr/>
          <p:nvPr/>
        </p:nvSpPr>
        <p:spPr>
          <a:xfrm>
            <a:off x="6033052" y="10442595"/>
            <a:ext cx="8638666" cy="12985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sz="7600" b="0" spc="-152">
                <a:solidFill>
                  <a:srgbClr val="000000"/>
                </a:solidFill>
              </a:defRPr>
            </a:lvl1pPr>
          </a:lstStyle>
          <a:p>
            <a:r>
              <a:t>Minimize Keystrokes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54"/>
                                        </p:tgtEl>
                                        <p:attrNameLst>
                                          <p:attrName>style.visibility</p:attrName>
                                        </p:attrNameLst>
                                      </p:cBhvr>
                                      <p:to>
                                        <p:strVal val="visible"/>
                                      </p:to>
                                    </p:set>
                                    <p:animEffect transition="in" filter="wipe(left)">
                                      <p:cBhvr>
                                        <p:cTn id="7" dur="1000"/>
                                        <p:tgtEl>
                                          <p:spTgt spid="2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255"/>
                                        </p:tgtEl>
                                        <p:attrNameLst>
                                          <p:attrName>style.visibility</p:attrName>
                                        </p:attrNameLst>
                                      </p:cBhvr>
                                      <p:to>
                                        <p:strVal val="visible"/>
                                      </p:to>
                                    </p:set>
                                    <p:animEffect transition="in" filter="wipe(left)">
                                      <p:cBhvr>
                                        <p:cTn id="12" dur="1000"/>
                                        <p:tgtEl>
                                          <p:spTgt spid="25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256"/>
                                        </p:tgtEl>
                                        <p:attrNameLst>
                                          <p:attrName>style.visibility</p:attrName>
                                        </p:attrNameLst>
                                      </p:cBhvr>
                                      <p:to>
                                        <p:strVal val="visible"/>
                                      </p:to>
                                    </p:set>
                                    <p:animEffect transition="in" filter="wipe(left)">
                                      <p:cBhvr>
                                        <p:cTn id="17" dur="1000"/>
                                        <p:tgtEl>
                                          <p:spTgt spid="25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2" fill="hold" grpId="4" nodeType="clickEffect">
                                  <p:stCondLst>
                                    <p:cond delay="0"/>
                                  </p:stCondLst>
                                  <p:iterate>
                                    <p:tmAbs val="0"/>
                                  </p:iterate>
                                  <p:childTnLst>
                                    <p:animEffect transition="out" filter="wipe(right)">
                                      <p:cBhvr>
                                        <p:cTn id="21" dur="1000" fill="hold"/>
                                        <p:tgtEl>
                                          <p:spTgt spid="256"/>
                                        </p:tgtEl>
                                      </p:cBhvr>
                                    </p:animEffect>
                                    <p:set>
                                      <p:cBhvr>
                                        <p:cTn id="22" fill="hold">
                                          <p:stCondLst>
                                            <p:cond delay="999"/>
                                          </p:stCondLst>
                                        </p:cTn>
                                        <p:tgtEl>
                                          <p:spTgt spid="25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5" nodeType="clickEffect">
                                  <p:stCondLst>
                                    <p:cond delay="0"/>
                                  </p:stCondLst>
                                  <p:iterate>
                                    <p:tmAbs val="0"/>
                                  </p:iterate>
                                  <p:childTnLst>
                                    <p:set>
                                      <p:cBhvr>
                                        <p:cTn id="26" fill="hold"/>
                                        <p:tgtEl>
                                          <p:spTgt spid="258"/>
                                        </p:tgtEl>
                                        <p:attrNameLst>
                                          <p:attrName>style.visibility</p:attrName>
                                        </p:attrNameLst>
                                      </p:cBhvr>
                                      <p:to>
                                        <p:strVal val="visible"/>
                                      </p:to>
                                    </p:set>
                                    <p:animEffect transition="in" filter="wipe(left)">
                                      <p:cBhvr>
                                        <p:cTn id="27" dur="1000"/>
                                        <p:tgtEl>
                                          <p:spTgt spid="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 grpId="1" animBg="1" advAuto="0"/>
      <p:bldP spid="255" grpId="2" animBg="1" advAuto="0"/>
      <p:bldP spid="256" grpId="3" animBg="1" advAuto="0"/>
      <p:bldP spid="256" grpId="4" animBg="1" advAuto="0"/>
      <p:bldP spid="258" grpId="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Demo"/>
          <p:cNvSpPr/>
          <p:nvPr/>
        </p:nvSpPr>
        <p:spPr>
          <a:xfrm>
            <a:off x="10262552" y="5759386"/>
            <a:ext cx="3858896" cy="2197228"/>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nSpc>
                <a:spcPct val="80000"/>
              </a:lnSpc>
              <a:defRPr sz="18000" b="0" spc="-360">
                <a:latin typeface="+mj-lt"/>
                <a:ea typeface="+mj-ea"/>
                <a:cs typeface="+mj-cs"/>
                <a:sym typeface="SignPainter-HouseScript"/>
              </a:defRPr>
            </a:lvl1pPr>
          </a:lstStyle>
          <a:p>
            <a:r>
              <a:t>Demo</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04C54"/>
        </a:solidFill>
        <a:effectLst/>
      </p:bgPr>
    </p:bg>
    <p:spTree>
      <p:nvGrpSpPr>
        <p:cNvPr id="1" name=""/>
        <p:cNvGrpSpPr/>
        <p:nvPr/>
      </p:nvGrpSpPr>
      <p:grpSpPr>
        <a:xfrm>
          <a:off x="0" y="0"/>
          <a:ext cx="0" cy="0"/>
          <a:chOff x="0" y="0"/>
          <a:chExt cx="0" cy="0"/>
        </a:xfrm>
      </p:grpSpPr>
      <p:sp>
        <p:nvSpPr>
          <p:cNvPr id="105" name="Can Make DNN New Again"/>
          <p:cNvSpPr/>
          <p:nvPr/>
        </p:nvSpPr>
        <p:spPr>
          <a:xfrm>
            <a:off x="2150554" y="6404572"/>
            <a:ext cx="20082892" cy="2197228"/>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lvl1pPr>
              <a:lnSpc>
                <a:spcPct val="80000"/>
              </a:lnSpc>
              <a:defRPr sz="18000" b="0" spc="-360">
                <a:latin typeface="+mj-lt"/>
                <a:ea typeface="+mj-ea"/>
                <a:cs typeface="+mj-cs"/>
                <a:sym typeface="SignPainter-HouseScript"/>
              </a:defRPr>
            </a:lvl1pPr>
          </a:lstStyle>
          <a:p>
            <a:r>
              <a:t>Can Make DNN New Again</a:t>
            </a:r>
          </a:p>
        </p:txBody>
      </p:sp>
      <p:sp>
        <p:nvSpPr>
          <p:cNvPr id="106" name="Line"/>
          <p:cNvSpPr/>
          <p:nvPr/>
        </p:nvSpPr>
        <p:spPr>
          <a:xfrm>
            <a:off x="10861734" y="9520869"/>
            <a:ext cx="2660532" cy="1"/>
          </a:xfrm>
          <a:prstGeom prst="line">
            <a:avLst/>
          </a:prstGeom>
          <a:ln w="25400">
            <a:solidFill>
              <a:srgbClr val="A6AAA9">
                <a:alpha val="24175"/>
              </a:srgbClr>
            </a:solidFill>
            <a:miter lim="400000"/>
          </a:ln>
        </p:spPr>
        <p:txBody>
          <a:bodyPr lIns="71437" tIns="71437" rIns="71437" bIns="71437" anchor="ctr"/>
          <a:lstStyle/>
          <a:p>
            <a:pPr algn="l">
              <a:lnSpc>
                <a:spcPct val="110000"/>
              </a:lnSpc>
              <a:defRPr sz="2700" b="0"/>
            </a:pPr>
            <a:endParaRPr/>
          </a:p>
        </p:txBody>
      </p:sp>
      <p:sp>
        <p:nvSpPr>
          <p:cNvPr id="107" name="&gt;How Something Old"/>
          <p:cNvSpPr/>
          <p:nvPr/>
        </p:nvSpPr>
        <p:spPr>
          <a:xfrm>
            <a:off x="971261" y="3635110"/>
            <a:ext cx="22441478" cy="25812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nSpc>
                <a:spcPct val="80000"/>
              </a:lnSpc>
              <a:defRPr sz="16900" b="0" spc="-338">
                <a:solidFill>
                  <a:srgbClr val="37D448"/>
                </a:solidFill>
                <a:latin typeface="Courier New"/>
                <a:ea typeface="Courier New"/>
                <a:cs typeface="Courier New"/>
                <a:sym typeface="Courier New"/>
              </a:defRPr>
            </a:pPr>
            <a:r>
              <a:rPr sz="15200" spc="-304"/>
              <a:t>&gt;</a:t>
            </a:r>
            <a:r>
              <a:t>How Something Old</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 name="MrFusion2.jpg" descr="MrFusion2.jpg"/>
          <p:cNvPicPr>
            <a:picLocks noChangeAspect="1"/>
          </p:cNvPicPr>
          <p:nvPr/>
        </p:nvPicPr>
        <p:blipFill>
          <a:blip r:embed="rId3">
            <a:extLst/>
          </a:blip>
          <a:srcRect l="5742" r="5742"/>
          <a:stretch>
            <a:fillRect/>
          </a:stretch>
        </p:blipFill>
        <p:spPr>
          <a:xfrm>
            <a:off x="1089674" y="3647866"/>
            <a:ext cx="10160344" cy="8608961"/>
          </a:xfrm>
          <a:prstGeom prst="rect">
            <a:avLst/>
          </a:prstGeom>
          <a:ln w="12700">
            <a:miter lim="400000"/>
          </a:ln>
        </p:spPr>
      </p:pic>
      <p:pic>
        <p:nvPicPr>
          <p:cNvPr id="265" name="mr_fusion.jpg" descr="mr_fusion.jpg"/>
          <p:cNvPicPr>
            <a:picLocks noChangeAspect="1"/>
          </p:cNvPicPr>
          <p:nvPr/>
        </p:nvPicPr>
        <p:blipFill>
          <a:blip r:embed="rId4">
            <a:extLst/>
          </a:blip>
          <a:srcRect t="5976" b="9528"/>
          <a:stretch>
            <a:fillRect/>
          </a:stretch>
        </p:blipFill>
        <p:spPr>
          <a:xfrm>
            <a:off x="13130851" y="3659971"/>
            <a:ext cx="10160001" cy="8584703"/>
          </a:xfrm>
          <a:prstGeom prst="rect">
            <a:avLst/>
          </a:prstGeom>
          <a:ln w="12700">
            <a:miter lim="400000"/>
          </a:ln>
        </p:spPr>
      </p:pic>
      <p:sp>
        <p:nvSpPr>
          <p:cNvPr id="266" name="Back to the Future of DNN"/>
          <p:cNvSpPr/>
          <p:nvPr/>
        </p:nvSpPr>
        <p:spPr>
          <a:xfrm>
            <a:off x="3588575" y="441417"/>
            <a:ext cx="17206850" cy="2197228"/>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nSpc>
                <a:spcPct val="80000"/>
              </a:lnSpc>
              <a:defRPr sz="18000" b="0" spc="-360">
                <a:latin typeface="+mj-lt"/>
                <a:ea typeface="+mj-ea"/>
                <a:cs typeface="+mj-cs"/>
                <a:sym typeface="SignPainter-HouseScript"/>
              </a:defRPr>
            </a:lvl1pPr>
          </a:lstStyle>
          <a:p>
            <a:r>
              <a:t>Back to the Future of DNN</a:t>
            </a:r>
          </a:p>
        </p:txBody>
      </p:sp>
      <p:sp>
        <p:nvSpPr>
          <p:cNvPr id="267" name="(Insert Groan Here)"/>
          <p:cNvSpPr/>
          <p:nvPr/>
        </p:nvSpPr>
        <p:spPr>
          <a:xfrm>
            <a:off x="10132379" y="2580609"/>
            <a:ext cx="4119241" cy="6889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b="0" i="1"/>
            </a:lvl1pPr>
          </a:lstStyle>
          <a:p>
            <a:r>
              <a:t>(Insert Groan Here)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type="lt">
                                    <p:tmAbs val="0"/>
                                  </p:iterate>
                                  <p:childTnLst>
                                    <p:set>
                                      <p:cBhvr>
                                        <p:cTn id="6" fill="hold"/>
                                        <p:tgtEl>
                                          <p:spTgt spid="266"/>
                                        </p:tgtEl>
                                        <p:attrNameLst>
                                          <p:attrName>style.visibility</p:attrName>
                                        </p:attrNameLst>
                                      </p:cBhvr>
                                      <p:to>
                                        <p:strVal val="visible"/>
                                      </p:to>
                                    </p:set>
                                    <p:anim calcmode="lin" valueType="num">
                                      <p:cBhvr>
                                        <p:cTn id="7" dur="1250" fill="hold"/>
                                        <p:tgtEl>
                                          <p:spTgt spid="266"/>
                                        </p:tgtEl>
                                        <p:attrNameLst>
                                          <p:attrName>ppt_x</p:attrName>
                                        </p:attrNameLst>
                                      </p:cBhvr>
                                      <p:tavLst>
                                        <p:tav tm="0">
                                          <p:val>
                                            <p:strVal val="1+#ppt_w/2"/>
                                          </p:val>
                                        </p:tav>
                                        <p:tav tm="100000">
                                          <p:val>
                                            <p:strVal val="#ppt_x"/>
                                          </p:val>
                                        </p:tav>
                                      </p:tavLst>
                                    </p:anim>
                                    <p:anim calcmode="lin" valueType="num">
                                      <p:cBhvr>
                                        <p:cTn id="8" dur="1250" fill="hold"/>
                                        <p:tgtEl>
                                          <p:spTgt spid="266"/>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9" presetClass="entr" fill="hold" grpId="2" nodeType="afterEffect">
                                  <p:stCondLst>
                                    <p:cond delay="0"/>
                                  </p:stCondLst>
                                  <p:iterate>
                                    <p:tmAbs val="0"/>
                                  </p:iterate>
                                  <p:childTnLst>
                                    <p:set>
                                      <p:cBhvr>
                                        <p:cTn id="11" fill="hold"/>
                                        <p:tgtEl>
                                          <p:spTgt spid="264"/>
                                        </p:tgtEl>
                                        <p:attrNameLst>
                                          <p:attrName>style.visibility</p:attrName>
                                        </p:attrNameLst>
                                      </p:cBhvr>
                                      <p:to>
                                        <p:strVal val="visible"/>
                                      </p:to>
                                    </p:set>
                                    <p:animEffect transition="in" filter="dissolve">
                                      <p:cBhvr>
                                        <p:cTn id="12" dur="1000"/>
                                        <p:tgtEl>
                                          <p:spTgt spid="264"/>
                                        </p:tgtEl>
                                      </p:cBhvr>
                                    </p:animEffect>
                                  </p:childTnLst>
                                </p:cTn>
                              </p:par>
                            </p:childTnLst>
                          </p:cTn>
                        </p:par>
                        <p:par>
                          <p:cTn id="13" fill="hold">
                            <p:stCondLst>
                              <p:cond delay="2250"/>
                            </p:stCondLst>
                            <p:childTnLst>
                              <p:par>
                                <p:cTn id="14" presetID="9" presetClass="entr" fill="hold" grpId="3" nodeType="afterEffect">
                                  <p:stCondLst>
                                    <p:cond delay="200"/>
                                  </p:stCondLst>
                                  <p:iterate>
                                    <p:tmAbs val="0"/>
                                  </p:iterate>
                                  <p:childTnLst>
                                    <p:set>
                                      <p:cBhvr>
                                        <p:cTn id="15" fill="hold"/>
                                        <p:tgtEl>
                                          <p:spTgt spid="265"/>
                                        </p:tgtEl>
                                        <p:attrNameLst>
                                          <p:attrName>style.visibility</p:attrName>
                                        </p:attrNameLst>
                                      </p:cBhvr>
                                      <p:to>
                                        <p:strVal val="visible"/>
                                      </p:to>
                                    </p:set>
                                    <p:animEffect transition="in" filter="dissolve">
                                      <p:cBhvr>
                                        <p:cTn id="16" dur="1000"/>
                                        <p:tgtEl>
                                          <p:spTgt spid="265"/>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4" nodeType="clickEffect">
                                  <p:stCondLst>
                                    <p:cond delay="0"/>
                                  </p:stCondLst>
                                  <p:iterate>
                                    <p:tmAbs val="0"/>
                                  </p:iterate>
                                  <p:childTnLst>
                                    <p:set>
                                      <p:cBhvr>
                                        <p:cTn id="20" fill="hold"/>
                                        <p:tgtEl>
                                          <p:spTgt spid="267"/>
                                        </p:tgtEl>
                                        <p:attrNameLst>
                                          <p:attrName>style.visibility</p:attrName>
                                        </p:attrNameLst>
                                      </p:cBhvr>
                                      <p:to>
                                        <p:strVal val="visible"/>
                                      </p:to>
                                    </p:set>
                                    <p:anim calcmode="lin" valueType="num">
                                      <p:cBhvr>
                                        <p:cTn id="21" dur="750" fill="hold"/>
                                        <p:tgtEl>
                                          <p:spTgt spid="267"/>
                                        </p:tgtEl>
                                        <p:attrNameLst>
                                          <p:attrName>ppt_w</p:attrName>
                                        </p:attrNameLst>
                                      </p:cBhvr>
                                      <p:tavLst>
                                        <p:tav tm="0">
                                          <p:val>
                                            <p:fltVal val="0"/>
                                          </p:val>
                                        </p:tav>
                                        <p:tav tm="100000">
                                          <p:val>
                                            <p:strVal val="#ppt_w"/>
                                          </p:val>
                                        </p:tav>
                                      </p:tavLst>
                                    </p:anim>
                                    <p:anim calcmode="lin" valueType="num">
                                      <p:cBhvr>
                                        <p:cTn id="22" dur="750" fill="hold"/>
                                        <p:tgtEl>
                                          <p:spTgt spid="2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 grpId="2" animBg="1" advAuto="0"/>
      <p:bldP spid="265" grpId="3" animBg="1" advAuto="0"/>
      <p:bldP spid="266" grpId="1" animBg="1" advAuto="0"/>
      <p:bldP spid="267" grpId="4"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DNN Platform Benefits"/>
          <p:cNvSpPr/>
          <p:nvPr/>
        </p:nvSpPr>
        <p:spPr>
          <a:xfrm>
            <a:off x="4651565" y="988603"/>
            <a:ext cx="15080870" cy="2197228"/>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nSpc>
                <a:spcPct val="80000"/>
              </a:lnSpc>
              <a:defRPr sz="18000" b="0" spc="-360">
                <a:latin typeface="+mj-lt"/>
                <a:ea typeface="+mj-ea"/>
                <a:cs typeface="+mj-cs"/>
                <a:sym typeface="SignPainter-HouseScript"/>
              </a:defRPr>
            </a:lvl1pPr>
          </a:lstStyle>
          <a:p>
            <a:r>
              <a:t>DNN Platform Benefits</a:t>
            </a:r>
          </a:p>
        </p:txBody>
      </p:sp>
      <p:sp>
        <p:nvSpPr>
          <p:cNvPr id="272" name="Efficient Administration…"/>
          <p:cNvSpPr/>
          <p:nvPr/>
        </p:nvSpPr>
        <p:spPr>
          <a:xfrm>
            <a:off x="910882" y="5630586"/>
            <a:ext cx="9246987" cy="55911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marL="938388" indent="-938388" algn="l">
              <a:lnSpc>
                <a:spcPct val="150000"/>
              </a:lnSpc>
              <a:buSzPct val="75000"/>
              <a:buChar char="★"/>
              <a:defRPr sz="6500" b="0" spc="-130"/>
            </a:pPr>
            <a:r>
              <a:t>Efficient Administration</a:t>
            </a:r>
          </a:p>
          <a:p>
            <a:pPr marL="938388" indent="-938388" algn="l">
              <a:lnSpc>
                <a:spcPct val="150000"/>
              </a:lnSpc>
              <a:buSzPct val="75000"/>
              <a:buChar char="★"/>
              <a:defRPr sz="6500" b="0" spc="-130"/>
            </a:pPr>
            <a:r>
              <a:t>Simplifies the UI</a:t>
            </a:r>
          </a:p>
          <a:p>
            <a:pPr marL="938388" indent="-938388" algn="l">
              <a:lnSpc>
                <a:spcPct val="150000"/>
              </a:lnSpc>
              <a:buSzPct val="75000"/>
              <a:buChar char="★"/>
              <a:defRPr sz="6500" b="0" spc="-130"/>
            </a:pPr>
            <a:r>
              <a:t>Easy Extensibility</a:t>
            </a:r>
          </a:p>
          <a:p>
            <a:pPr marL="938388" indent="-938388" algn="l">
              <a:lnSpc>
                <a:spcPct val="150000"/>
              </a:lnSpc>
              <a:buSzPct val="75000"/>
              <a:buChar char="★"/>
              <a:defRPr sz="6500" b="0" spc="-130"/>
            </a:pPr>
            <a:r>
              <a:t>Unique Among CMS’s</a:t>
            </a:r>
          </a:p>
        </p:txBody>
      </p:sp>
      <p:sp>
        <p:nvSpPr>
          <p:cNvPr id="273" name="Now"/>
          <p:cNvSpPr/>
          <p:nvPr/>
        </p:nvSpPr>
        <p:spPr>
          <a:xfrm>
            <a:off x="4377976" y="4165320"/>
            <a:ext cx="2028536" cy="12985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a:defRPr sz="7600" b="0" spc="-152"/>
            </a:lvl1pPr>
          </a:lstStyle>
          <a:p>
            <a:r>
              <a:t>Now</a:t>
            </a:r>
          </a:p>
        </p:txBody>
      </p:sp>
      <p:sp>
        <p:nvSpPr>
          <p:cNvPr id="274" name="Line"/>
          <p:cNvSpPr/>
          <p:nvPr/>
        </p:nvSpPr>
        <p:spPr>
          <a:xfrm flipV="1">
            <a:off x="11557000" y="3945029"/>
            <a:ext cx="0" cy="8409868"/>
          </a:xfrm>
          <a:prstGeom prst="line">
            <a:avLst/>
          </a:prstGeom>
          <a:ln w="25400">
            <a:solidFill>
              <a:schemeClr val="accent2">
                <a:hueOff val="-2473792"/>
                <a:satOff val="-50209"/>
                <a:lumOff val="23543"/>
              </a:schemeClr>
            </a:solidFill>
            <a:miter lim="400000"/>
          </a:ln>
        </p:spPr>
        <p:txBody>
          <a:bodyPr lIns="71437" tIns="71437" rIns="71437" bIns="71437" anchor="ctr"/>
          <a:lstStyle/>
          <a:p>
            <a:pPr algn="l">
              <a:lnSpc>
                <a:spcPct val="110000"/>
              </a:lnSpc>
              <a:defRPr sz="2700" b="0"/>
            </a:pPr>
            <a:endParaRPr/>
          </a:p>
        </p:txBody>
      </p:sp>
      <p:sp>
        <p:nvSpPr>
          <p:cNvPr id="275" name="Future"/>
          <p:cNvSpPr/>
          <p:nvPr/>
        </p:nvSpPr>
        <p:spPr>
          <a:xfrm>
            <a:off x="16867973" y="4165320"/>
            <a:ext cx="2829312" cy="12985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a:defRPr sz="7600" b="0" spc="-152"/>
            </a:lvl1pPr>
          </a:lstStyle>
          <a:p>
            <a:r>
              <a:t>Future</a:t>
            </a:r>
          </a:p>
        </p:txBody>
      </p:sp>
      <p:sp>
        <p:nvSpPr>
          <p:cNvPr id="276" name="Faster Rollout…"/>
          <p:cNvSpPr/>
          <p:nvPr/>
        </p:nvSpPr>
        <p:spPr>
          <a:xfrm>
            <a:off x="13520576" y="5630586"/>
            <a:ext cx="8379486" cy="55911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marL="938388" indent="-938388" algn="l">
              <a:lnSpc>
                <a:spcPct val="150000"/>
              </a:lnSpc>
              <a:buSzPct val="75000"/>
              <a:buChar char="★"/>
              <a:defRPr sz="6500" b="0" spc="-130"/>
            </a:pPr>
            <a:r>
              <a:t>Faster Rollout</a:t>
            </a:r>
          </a:p>
          <a:p>
            <a:pPr marL="938388" indent="-938388" algn="l">
              <a:lnSpc>
                <a:spcPct val="150000"/>
              </a:lnSpc>
              <a:buSzPct val="75000"/>
              <a:buChar char="★"/>
              <a:defRPr sz="6500" b="0" spc="-130"/>
            </a:pPr>
            <a:r>
              <a:t>Site Scripting</a:t>
            </a:r>
          </a:p>
          <a:p>
            <a:pPr marL="938388" indent="-938388" algn="l">
              <a:lnSpc>
                <a:spcPct val="150000"/>
              </a:lnSpc>
              <a:buSzPct val="75000"/>
              <a:buChar char="★"/>
              <a:defRPr sz="6500" b="0" spc="-130"/>
            </a:pPr>
            <a:r>
              <a:t>Ecosystem Growth</a:t>
            </a:r>
          </a:p>
          <a:p>
            <a:pPr marL="938388" indent="-938388" algn="l">
              <a:lnSpc>
                <a:spcPct val="150000"/>
              </a:lnSpc>
              <a:buSzPct val="75000"/>
              <a:buChar char="★"/>
              <a:defRPr sz="6500" b="0" spc="-130"/>
            </a:pPr>
            <a:r>
              <a:t>“npm” for Extensions</a:t>
            </a:r>
          </a:p>
        </p:txBody>
      </p:sp>
      <p:sp>
        <p:nvSpPr>
          <p:cNvPr id="277" name="&gt; dnnpm —install xmodpro"/>
          <p:cNvSpPr/>
          <p:nvPr/>
        </p:nvSpPr>
        <p:spPr>
          <a:xfrm>
            <a:off x="14340155" y="11180650"/>
            <a:ext cx="6740328" cy="6889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b="0">
                <a:solidFill>
                  <a:srgbClr val="00F900"/>
                </a:solidFill>
                <a:latin typeface="Courier"/>
                <a:ea typeface="Courier"/>
                <a:cs typeface="Courier"/>
                <a:sym typeface="Courier"/>
              </a:defRPr>
            </a:lvl1pPr>
          </a:lstStyle>
          <a:p>
            <a:r>
              <a:t>&gt; dnnpm —install xmodpro</a:t>
            </a:r>
          </a:p>
        </p:txBody>
      </p:sp>
    </p:spTree>
  </p:cSld>
  <p:clrMapOvr>
    <a:masterClrMapping/>
  </p:clrMapOvr>
  <mc:AlternateContent xmlns:mc="http://schemas.openxmlformats.org/markup-compatibility/2006" xmlns:p14="http://schemas.microsoft.com/office/powerpoint/2010/main">
    <mc:Choice Requires="p14">
      <p:transition spd="slow" p14:dur="1500">
        <p14:prism dir="d"/>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72">
                                            <p:bg/>
                                          </p:spTgt>
                                        </p:tgtEl>
                                        <p:attrNameLst>
                                          <p:attrName>style.visibility</p:attrName>
                                        </p:attrNameLst>
                                      </p:cBhvr>
                                      <p:to>
                                        <p:strVal val="visible"/>
                                      </p:to>
                                    </p:set>
                                    <p:animEffect transition="in" filter="dissolve">
                                      <p:cBhvr>
                                        <p:cTn id="7" dur="1000"/>
                                        <p:tgtEl>
                                          <p:spTgt spid="272">
                                            <p:bg/>
                                          </p:spTgt>
                                        </p:tgtEl>
                                      </p:cBhvr>
                                    </p:animEffect>
                                  </p:childTnLst>
                                </p:cTn>
                              </p:par>
                              <p:par>
                                <p:cTn id="8" presetID="9" presetClass="entr" presetSubtype="0" fill="hold" grpId="1" nodeType="withEffect">
                                  <p:stCondLst>
                                    <p:cond delay="0"/>
                                  </p:stCondLst>
                                  <p:iterate>
                                    <p:tmAbs val="0"/>
                                  </p:iterate>
                                  <p:childTnLst>
                                    <p:set>
                                      <p:cBhvr>
                                        <p:cTn id="9" fill="hold"/>
                                        <p:tgtEl>
                                          <p:spTgt spid="272">
                                            <p:txEl>
                                              <p:pRg st="0" end="0"/>
                                            </p:txEl>
                                          </p:spTgt>
                                        </p:tgtEl>
                                        <p:attrNameLst>
                                          <p:attrName>style.visibility</p:attrName>
                                        </p:attrNameLst>
                                      </p:cBhvr>
                                      <p:to>
                                        <p:strVal val="visible"/>
                                      </p:to>
                                    </p:set>
                                    <p:animEffect transition="in" filter="dissolve">
                                      <p:cBhvr>
                                        <p:cTn id="10" dur="1000"/>
                                        <p:tgtEl>
                                          <p:spTgt spid="27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272">
                                            <p:txEl>
                                              <p:pRg st="1" end="1"/>
                                            </p:txEl>
                                          </p:spTgt>
                                        </p:tgtEl>
                                        <p:attrNameLst>
                                          <p:attrName>style.visibility</p:attrName>
                                        </p:attrNameLst>
                                      </p:cBhvr>
                                      <p:to>
                                        <p:strVal val="visible"/>
                                      </p:to>
                                    </p:set>
                                    <p:animEffect transition="in" filter="dissolve">
                                      <p:cBhvr>
                                        <p:cTn id="15" dur="1000"/>
                                        <p:tgtEl>
                                          <p:spTgt spid="27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272">
                                            <p:txEl>
                                              <p:pRg st="2" end="2"/>
                                            </p:txEl>
                                          </p:spTgt>
                                        </p:tgtEl>
                                        <p:attrNameLst>
                                          <p:attrName>style.visibility</p:attrName>
                                        </p:attrNameLst>
                                      </p:cBhvr>
                                      <p:to>
                                        <p:strVal val="visible"/>
                                      </p:to>
                                    </p:set>
                                    <p:animEffect transition="in" filter="dissolve">
                                      <p:cBhvr>
                                        <p:cTn id="20" dur="1000"/>
                                        <p:tgtEl>
                                          <p:spTgt spid="27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1" nodeType="clickEffect">
                                  <p:stCondLst>
                                    <p:cond delay="0"/>
                                  </p:stCondLst>
                                  <p:iterate>
                                    <p:tmAbs val="0"/>
                                  </p:iterate>
                                  <p:childTnLst>
                                    <p:set>
                                      <p:cBhvr>
                                        <p:cTn id="24" fill="hold"/>
                                        <p:tgtEl>
                                          <p:spTgt spid="272">
                                            <p:txEl>
                                              <p:pRg st="3" end="3"/>
                                            </p:txEl>
                                          </p:spTgt>
                                        </p:tgtEl>
                                        <p:attrNameLst>
                                          <p:attrName>style.visibility</p:attrName>
                                        </p:attrNameLst>
                                      </p:cBhvr>
                                      <p:to>
                                        <p:strVal val="visible"/>
                                      </p:to>
                                    </p:set>
                                    <p:animEffect transition="in" filter="dissolve">
                                      <p:cBhvr>
                                        <p:cTn id="25" dur="1000"/>
                                        <p:tgtEl>
                                          <p:spTgt spid="27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2" nodeType="clickEffect">
                                  <p:stCondLst>
                                    <p:cond delay="0"/>
                                  </p:stCondLst>
                                  <p:iterate>
                                    <p:tmAbs val="0"/>
                                  </p:iterate>
                                  <p:childTnLst>
                                    <p:set>
                                      <p:cBhvr>
                                        <p:cTn id="29" fill="hold"/>
                                        <p:tgtEl>
                                          <p:spTgt spid="276">
                                            <p:bg/>
                                          </p:spTgt>
                                        </p:tgtEl>
                                        <p:attrNameLst>
                                          <p:attrName>style.visibility</p:attrName>
                                        </p:attrNameLst>
                                      </p:cBhvr>
                                      <p:to>
                                        <p:strVal val="visible"/>
                                      </p:to>
                                    </p:set>
                                    <p:animEffect transition="in" filter="dissolve">
                                      <p:cBhvr>
                                        <p:cTn id="30" dur="1000"/>
                                        <p:tgtEl>
                                          <p:spTgt spid="276">
                                            <p:bg/>
                                          </p:spTgt>
                                        </p:tgtEl>
                                      </p:cBhvr>
                                    </p:animEffect>
                                  </p:childTnLst>
                                </p:cTn>
                              </p:par>
                              <p:par>
                                <p:cTn id="31" presetID="9" presetClass="entr" presetSubtype="0" fill="hold" grpId="2" nodeType="withEffect">
                                  <p:stCondLst>
                                    <p:cond delay="0"/>
                                  </p:stCondLst>
                                  <p:iterate>
                                    <p:tmAbs val="0"/>
                                  </p:iterate>
                                  <p:childTnLst>
                                    <p:set>
                                      <p:cBhvr>
                                        <p:cTn id="32" fill="hold"/>
                                        <p:tgtEl>
                                          <p:spTgt spid="276">
                                            <p:txEl>
                                              <p:pRg st="0" end="0"/>
                                            </p:txEl>
                                          </p:spTgt>
                                        </p:tgtEl>
                                        <p:attrNameLst>
                                          <p:attrName>style.visibility</p:attrName>
                                        </p:attrNameLst>
                                      </p:cBhvr>
                                      <p:to>
                                        <p:strVal val="visible"/>
                                      </p:to>
                                    </p:set>
                                    <p:animEffect transition="in" filter="dissolve">
                                      <p:cBhvr>
                                        <p:cTn id="33" dur="1000"/>
                                        <p:tgtEl>
                                          <p:spTgt spid="27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fill="hold" grpId="2" nodeType="clickEffect">
                                  <p:stCondLst>
                                    <p:cond delay="0"/>
                                  </p:stCondLst>
                                  <p:iterate>
                                    <p:tmAbs val="0"/>
                                  </p:iterate>
                                  <p:childTnLst>
                                    <p:set>
                                      <p:cBhvr>
                                        <p:cTn id="37" fill="hold"/>
                                        <p:tgtEl>
                                          <p:spTgt spid="276">
                                            <p:txEl>
                                              <p:pRg st="1" end="1"/>
                                            </p:txEl>
                                          </p:spTgt>
                                        </p:tgtEl>
                                        <p:attrNameLst>
                                          <p:attrName>style.visibility</p:attrName>
                                        </p:attrNameLst>
                                      </p:cBhvr>
                                      <p:to>
                                        <p:strVal val="visible"/>
                                      </p:to>
                                    </p:set>
                                    <p:animEffect transition="in" filter="dissolve">
                                      <p:cBhvr>
                                        <p:cTn id="38" dur="1000"/>
                                        <p:tgtEl>
                                          <p:spTgt spid="276">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fill="hold" grpId="2" nodeType="clickEffect">
                                  <p:stCondLst>
                                    <p:cond delay="0"/>
                                  </p:stCondLst>
                                  <p:iterate>
                                    <p:tmAbs val="0"/>
                                  </p:iterate>
                                  <p:childTnLst>
                                    <p:set>
                                      <p:cBhvr>
                                        <p:cTn id="42" fill="hold"/>
                                        <p:tgtEl>
                                          <p:spTgt spid="276">
                                            <p:txEl>
                                              <p:pRg st="2" end="2"/>
                                            </p:txEl>
                                          </p:spTgt>
                                        </p:tgtEl>
                                        <p:attrNameLst>
                                          <p:attrName>style.visibility</p:attrName>
                                        </p:attrNameLst>
                                      </p:cBhvr>
                                      <p:to>
                                        <p:strVal val="visible"/>
                                      </p:to>
                                    </p:set>
                                    <p:animEffect transition="in" filter="dissolve">
                                      <p:cBhvr>
                                        <p:cTn id="43" dur="1000"/>
                                        <p:tgtEl>
                                          <p:spTgt spid="276">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fill="hold" grpId="2" nodeType="clickEffect">
                                  <p:stCondLst>
                                    <p:cond delay="0"/>
                                  </p:stCondLst>
                                  <p:iterate>
                                    <p:tmAbs val="0"/>
                                  </p:iterate>
                                  <p:childTnLst>
                                    <p:set>
                                      <p:cBhvr>
                                        <p:cTn id="47" fill="hold"/>
                                        <p:tgtEl>
                                          <p:spTgt spid="276">
                                            <p:txEl>
                                              <p:pRg st="3" end="3"/>
                                            </p:txEl>
                                          </p:spTgt>
                                        </p:tgtEl>
                                        <p:attrNameLst>
                                          <p:attrName>style.visibility</p:attrName>
                                        </p:attrNameLst>
                                      </p:cBhvr>
                                      <p:to>
                                        <p:strVal val="visible"/>
                                      </p:to>
                                    </p:set>
                                    <p:animEffect transition="in" filter="dissolve">
                                      <p:cBhvr>
                                        <p:cTn id="48" dur="1000"/>
                                        <p:tgtEl>
                                          <p:spTgt spid="276">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3" nodeType="clickEffect">
                                  <p:stCondLst>
                                    <p:cond delay="0"/>
                                  </p:stCondLst>
                                  <p:iterate>
                                    <p:tmAbs val="0"/>
                                  </p:iterate>
                                  <p:childTnLst>
                                    <p:set>
                                      <p:cBhvr>
                                        <p:cTn id="52" fill="hold"/>
                                        <p:tgtEl>
                                          <p:spTgt spid="277"/>
                                        </p:tgtEl>
                                        <p:attrNameLst>
                                          <p:attrName>style.visibility</p:attrName>
                                        </p:attrNameLst>
                                      </p:cBhvr>
                                      <p:to>
                                        <p:strVal val="visible"/>
                                      </p:to>
                                    </p:set>
                                    <p:animEffect transition="in" filter="wipe(left)">
                                      <p:cBhvr>
                                        <p:cTn id="53" dur="199"/>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 grpId="1" build="p" bldLvl="5" animBg="1" advAuto="0"/>
      <p:bldP spid="276" grpId="2" build="p" bldLvl="5" animBg="1" advAuto="0"/>
      <p:bldP spid="277" grpId="3"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Circle"/>
          <p:cNvSpPr/>
          <p:nvPr/>
        </p:nvSpPr>
        <p:spPr>
          <a:xfrm>
            <a:off x="16057571" y="6467632"/>
            <a:ext cx="274541" cy="279401"/>
          </a:xfrm>
          <a:prstGeom prst="ellipse">
            <a:avLst/>
          </a:prstGeom>
          <a:ln w="38100">
            <a:solidFill>
              <a:srgbClr val="74F07A"/>
            </a:solidFill>
            <a:miter lim="400000"/>
          </a:ln>
        </p:spPr>
        <p:txBody>
          <a:bodyPr lIns="71437" tIns="71437" rIns="71437" bIns="71437" anchor="ctr"/>
          <a:lstStyle/>
          <a:p>
            <a:pPr>
              <a:defRPr sz="3200" b="0">
                <a:latin typeface="Helvetica Light"/>
                <a:ea typeface="Helvetica Light"/>
                <a:cs typeface="Helvetica Light"/>
                <a:sym typeface="Helvetica Light"/>
              </a:defRPr>
            </a:pPr>
            <a:endParaRPr/>
          </a:p>
        </p:txBody>
      </p:sp>
      <p:sp>
        <p:nvSpPr>
          <p:cNvPr id="282" name="Circle"/>
          <p:cNvSpPr/>
          <p:nvPr/>
        </p:nvSpPr>
        <p:spPr>
          <a:xfrm>
            <a:off x="16057571" y="7254126"/>
            <a:ext cx="274541" cy="279401"/>
          </a:xfrm>
          <a:prstGeom prst="ellipse">
            <a:avLst/>
          </a:prstGeom>
          <a:ln w="38100">
            <a:solidFill>
              <a:srgbClr val="74F07A"/>
            </a:solidFill>
            <a:miter lim="400000"/>
          </a:ln>
        </p:spPr>
        <p:txBody>
          <a:bodyPr lIns="71437" tIns="71437" rIns="71437" bIns="71437" anchor="ctr"/>
          <a:lstStyle/>
          <a:p>
            <a:pPr>
              <a:defRPr sz="3200" b="0">
                <a:latin typeface="Helvetica Light"/>
                <a:ea typeface="Helvetica Light"/>
                <a:cs typeface="Helvetica Light"/>
                <a:sym typeface="Helvetica Light"/>
              </a:defRPr>
            </a:pPr>
            <a:endParaRPr/>
          </a:p>
        </p:txBody>
      </p:sp>
      <p:sp>
        <p:nvSpPr>
          <p:cNvPr id="283" name="Circle"/>
          <p:cNvSpPr/>
          <p:nvPr/>
        </p:nvSpPr>
        <p:spPr>
          <a:xfrm>
            <a:off x="16057571" y="8040622"/>
            <a:ext cx="274541" cy="279401"/>
          </a:xfrm>
          <a:prstGeom prst="ellipse">
            <a:avLst/>
          </a:prstGeom>
          <a:ln w="38100">
            <a:solidFill>
              <a:srgbClr val="74F07A"/>
            </a:solidFill>
            <a:miter lim="400000"/>
          </a:ln>
        </p:spPr>
        <p:txBody>
          <a:bodyPr lIns="71437" tIns="71437" rIns="71437" bIns="71437" anchor="ctr"/>
          <a:lstStyle/>
          <a:p>
            <a:pPr>
              <a:defRPr sz="3200" b="0">
                <a:latin typeface="Helvetica Light"/>
                <a:ea typeface="Helvetica Light"/>
                <a:cs typeface="Helvetica Light"/>
                <a:sym typeface="Helvetica Light"/>
              </a:defRPr>
            </a:pPr>
            <a:endParaRPr/>
          </a:p>
        </p:txBody>
      </p:sp>
      <p:sp>
        <p:nvSpPr>
          <p:cNvPr id="284" name="Circle"/>
          <p:cNvSpPr/>
          <p:nvPr/>
        </p:nvSpPr>
        <p:spPr>
          <a:xfrm>
            <a:off x="16057571" y="8772612"/>
            <a:ext cx="274541" cy="279401"/>
          </a:xfrm>
          <a:prstGeom prst="ellipse">
            <a:avLst/>
          </a:prstGeom>
          <a:ln w="38100">
            <a:solidFill>
              <a:srgbClr val="74F07A"/>
            </a:solidFill>
            <a:miter lim="400000"/>
          </a:ln>
        </p:spPr>
        <p:txBody>
          <a:bodyPr lIns="71437" tIns="71437" rIns="71437" bIns="71437" anchor="ctr"/>
          <a:lstStyle/>
          <a:p>
            <a:pPr>
              <a:defRPr sz="3200" b="0">
                <a:latin typeface="Helvetica Light"/>
                <a:ea typeface="Helvetica Light"/>
                <a:cs typeface="Helvetica Light"/>
                <a:sym typeface="Helvetica Light"/>
              </a:defRPr>
            </a:pPr>
            <a:endParaRPr/>
          </a:p>
        </p:txBody>
      </p:sp>
      <p:sp>
        <p:nvSpPr>
          <p:cNvPr id="285" name="Submit Bug Reports"/>
          <p:cNvSpPr/>
          <p:nvPr/>
        </p:nvSpPr>
        <p:spPr>
          <a:xfrm>
            <a:off x="16554153" y="6331359"/>
            <a:ext cx="2883149" cy="5111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defTabSz="825500">
              <a:defRPr sz="2400" b="0">
                <a:solidFill>
                  <a:srgbClr val="E1E3E8"/>
                </a:solidFill>
              </a:defRPr>
            </a:lvl1pPr>
          </a:lstStyle>
          <a:p>
            <a:r>
              <a:t>Submit Bug Reports</a:t>
            </a:r>
          </a:p>
        </p:txBody>
      </p:sp>
      <p:sp>
        <p:nvSpPr>
          <p:cNvPr id="286" name="Pull Requests"/>
          <p:cNvSpPr/>
          <p:nvPr/>
        </p:nvSpPr>
        <p:spPr>
          <a:xfrm>
            <a:off x="16554153" y="7105154"/>
            <a:ext cx="2036169" cy="5111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defTabSz="825500">
              <a:defRPr sz="2400" b="0">
                <a:solidFill>
                  <a:srgbClr val="E1E3E8"/>
                </a:solidFill>
              </a:defRPr>
            </a:lvl1pPr>
          </a:lstStyle>
          <a:p>
            <a:r>
              <a:t>Pull Requests</a:t>
            </a:r>
          </a:p>
        </p:txBody>
      </p:sp>
      <p:sp>
        <p:nvSpPr>
          <p:cNvPr id="287" name="Test Security"/>
          <p:cNvSpPr/>
          <p:nvPr/>
        </p:nvSpPr>
        <p:spPr>
          <a:xfrm>
            <a:off x="16554153" y="7891650"/>
            <a:ext cx="1900289" cy="5111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defTabSz="825500">
              <a:defRPr sz="2400" b="0">
                <a:solidFill>
                  <a:srgbClr val="E1E3E8"/>
                </a:solidFill>
              </a:defRPr>
            </a:lvl1pPr>
          </a:lstStyle>
          <a:p>
            <a:r>
              <a:t>Test Security</a:t>
            </a:r>
          </a:p>
        </p:txBody>
      </p:sp>
      <p:sp>
        <p:nvSpPr>
          <p:cNvPr id="288" name="Submit Suggestions"/>
          <p:cNvSpPr/>
          <p:nvPr/>
        </p:nvSpPr>
        <p:spPr>
          <a:xfrm>
            <a:off x="16554153" y="8623640"/>
            <a:ext cx="2866481" cy="5111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defTabSz="825500">
              <a:defRPr sz="2400" b="0">
                <a:solidFill>
                  <a:srgbClr val="E1E3E8"/>
                </a:solidFill>
              </a:defRPr>
            </a:lvl1pPr>
          </a:lstStyle>
          <a:p>
            <a:r>
              <a:t>Submit Suggestions</a:t>
            </a:r>
          </a:p>
        </p:txBody>
      </p:sp>
      <p:sp>
        <p:nvSpPr>
          <p:cNvPr id="289" name="Contribute"/>
          <p:cNvSpPr/>
          <p:nvPr/>
        </p:nvSpPr>
        <p:spPr>
          <a:xfrm>
            <a:off x="15961501" y="4199317"/>
            <a:ext cx="3294649" cy="9937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a:defRPr sz="5600" b="0" spc="-112"/>
            </a:lvl1pPr>
          </a:lstStyle>
          <a:p>
            <a:r>
              <a:t>Contribute</a:t>
            </a:r>
          </a:p>
        </p:txBody>
      </p:sp>
      <p:pic>
        <p:nvPicPr>
          <p:cNvPr id="290" name="mockup_0021_MacBook_FRONT.png" descr="mockup_0021_MacBook_FRONT.png"/>
          <p:cNvPicPr>
            <a:picLocks noChangeAspect="1"/>
          </p:cNvPicPr>
          <p:nvPr/>
        </p:nvPicPr>
        <p:blipFill>
          <a:blip r:embed="rId2">
            <a:extLst/>
          </a:blip>
          <a:stretch>
            <a:fillRect/>
          </a:stretch>
        </p:blipFill>
        <p:spPr>
          <a:xfrm>
            <a:off x="1169564" y="2449486"/>
            <a:ext cx="13248782" cy="9524738"/>
          </a:xfrm>
          <a:prstGeom prst="rect">
            <a:avLst/>
          </a:prstGeom>
          <a:ln w="12700">
            <a:miter lim="400000"/>
          </a:ln>
        </p:spPr>
      </p:pic>
      <p:pic>
        <p:nvPicPr>
          <p:cNvPr id="291" name="2017-02-14_11-14-40.png" descr="2017-02-14_11-14-40.png"/>
          <p:cNvPicPr>
            <a:picLocks noChangeAspect="1"/>
          </p:cNvPicPr>
          <p:nvPr/>
        </p:nvPicPr>
        <p:blipFill>
          <a:blip r:embed="rId3">
            <a:extLst/>
          </a:blip>
          <a:srcRect t="2469" b="2469"/>
          <a:stretch>
            <a:fillRect/>
          </a:stretch>
        </p:blipFill>
        <p:spPr>
          <a:xfrm>
            <a:off x="2388735" y="2899827"/>
            <a:ext cx="10810441" cy="6742372"/>
          </a:xfrm>
          <a:prstGeom prst="rect">
            <a:avLst/>
          </a:prstGeom>
          <a:ln w="12700">
            <a:miter lim="400000"/>
          </a:ln>
        </p:spPr>
      </p:pic>
      <p:pic>
        <p:nvPicPr>
          <p:cNvPr id="292" name="Asset 1@8x.png" descr="Asset 1@8x.png"/>
          <p:cNvPicPr>
            <a:picLocks noChangeAspect="1"/>
          </p:cNvPicPr>
          <p:nvPr/>
        </p:nvPicPr>
        <p:blipFill>
          <a:blip r:embed="rId4">
            <a:extLst/>
          </a:blip>
          <a:stretch>
            <a:fillRect/>
          </a:stretch>
        </p:blipFill>
        <p:spPr>
          <a:xfrm>
            <a:off x="11626501" y="1035391"/>
            <a:ext cx="12161224" cy="11859394"/>
          </a:xfrm>
          <a:prstGeom prst="rect">
            <a:avLst/>
          </a:prstGeom>
          <a:ln w="12700">
            <a:miter lim="400000"/>
          </a:ln>
        </p:spPr>
      </p:pic>
      <p:sp>
        <p:nvSpPr>
          <p:cNvPr id="293" name="http://xmp.cc/PromptGitHub"/>
          <p:cNvSpPr/>
          <p:nvPr/>
        </p:nvSpPr>
        <p:spPr>
          <a:xfrm>
            <a:off x="14521561" y="5256212"/>
            <a:ext cx="6251427" cy="6889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r>
              <a:t>http://xmp.cc/PromptGitHub</a:t>
            </a:r>
          </a:p>
        </p:txBody>
      </p:sp>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Peter Donker"/>
          <p:cNvSpPr/>
          <p:nvPr/>
        </p:nvSpPr>
        <p:spPr>
          <a:xfrm>
            <a:off x="9532316" y="10527669"/>
            <a:ext cx="5319368" cy="54927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spAutoFit/>
          </a:bodyPr>
          <a:lstStyle>
            <a:lvl1pPr>
              <a:defRPr sz="2700"/>
            </a:lvl1pPr>
          </a:lstStyle>
          <a:p>
            <a:r>
              <a:t>Peter Donker</a:t>
            </a:r>
          </a:p>
        </p:txBody>
      </p:sp>
      <p:pic>
        <p:nvPicPr>
          <p:cNvPr id="296" name="KellyFord.jpg" descr="KellyFord.jpg"/>
          <p:cNvPicPr>
            <a:picLocks noChangeAspect="1"/>
          </p:cNvPicPr>
          <p:nvPr/>
        </p:nvPicPr>
        <p:blipFill>
          <a:blip r:embed="rId3">
            <a:extLst/>
          </a:blip>
          <a:srcRect t="12467" b="12469"/>
          <a:stretch>
            <a:fillRect/>
          </a:stretch>
        </p:blipFill>
        <p:spPr>
          <a:xfrm>
            <a:off x="10819907" y="2353402"/>
            <a:ext cx="2743891" cy="2743794"/>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0" y="1004"/>
                  <a:pt x="3162" y="3015"/>
                </a:cubicBezTo>
                <a:cubicBezTo>
                  <a:pt x="1053" y="5025"/>
                  <a:pt x="0" y="7663"/>
                  <a:pt x="0" y="10298"/>
                </a:cubicBezTo>
                <a:cubicBezTo>
                  <a:pt x="0" y="12933"/>
                  <a:pt x="1053" y="15568"/>
                  <a:pt x="3162" y="17579"/>
                </a:cubicBezTo>
                <a:cubicBezTo>
                  <a:pt x="7379" y="21600"/>
                  <a:pt x="14218" y="21600"/>
                  <a:pt x="18435" y="17579"/>
                </a:cubicBezTo>
                <a:cubicBezTo>
                  <a:pt x="20544" y="15568"/>
                  <a:pt x="21600" y="12933"/>
                  <a:pt x="21600" y="10298"/>
                </a:cubicBezTo>
                <a:cubicBezTo>
                  <a:pt x="21600" y="7663"/>
                  <a:pt x="20544" y="5025"/>
                  <a:pt x="18435" y="3015"/>
                </a:cubicBezTo>
                <a:cubicBezTo>
                  <a:pt x="16327" y="1004"/>
                  <a:pt x="13564" y="0"/>
                  <a:pt x="10800" y="0"/>
                </a:cubicBezTo>
                <a:close/>
              </a:path>
            </a:pathLst>
          </a:custGeom>
          <a:ln w="12700">
            <a:miter lim="400000"/>
          </a:ln>
        </p:spPr>
      </p:pic>
      <p:sp>
        <p:nvSpPr>
          <p:cNvPr id="297" name="Circle"/>
          <p:cNvSpPr/>
          <p:nvPr/>
        </p:nvSpPr>
        <p:spPr>
          <a:xfrm>
            <a:off x="10572939" y="2106238"/>
            <a:ext cx="3238122" cy="3238122"/>
          </a:xfrm>
          <a:prstGeom prst="ellipse">
            <a:avLst/>
          </a:prstGeom>
          <a:ln w="38100">
            <a:solidFill>
              <a:srgbClr val="74F07A"/>
            </a:solidFill>
            <a:miter lim="400000"/>
          </a:ln>
        </p:spPr>
        <p:txBody>
          <a:bodyPr lIns="71437" tIns="71437" rIns="71437" bIns="71437" anchor="ctr"/>
          <a:lstStyle/>
          <a:p>
            <a:pPr>
              <a:defRPr sz="3200" b="0">
                <a:latin typeface="Helvetica Light"/>
                <a:ea typeface="Helvetica Light"/>
                <a:cs typeface="Helvetica Light"/>
                <a:sym typeface="Helvetica Light"/>
              </a:defRPr>
            </a:pPr>
            <a:endParaRPr/>
          </a:p>
        </p:txBody>
      </p:sp>
      <p:sp>
        <p:nvSpPr>
          <p:cNvPr id="298" name="Questions?"/>
          <p:cNvSpPr/>
          <p:nvPr/>
        </p:nvSpPr>
        <p:spPr>
          <a:xfrm>
            <a:off x="3762954" y="5346236"/>
            <a:ext cx="16858092" cy="1298576"/>
          </a:xfrm>
          <a:prstGeom prst="rect">
            <a:avLst/>
          </a:prstGeom>
          <a:ln w="12700">
            <a:miter lim="400000"/>
          </a:ln>
          <a:effectLst>
            <a:outerShdw blurRad="12700" dist="15247" dir="5400000" rotWithShape="0">
              <a:srgbClr val="000000">
                <a:alpha val="22680"/>
              </a:srgbClr>
            </a:outerShdw>
          </a:effectLst>
          <a:extLst>
            <a:ext uri="{C572A759-6A51-4108-AA02-DFA0A04FC94B}">
              <ma14:wrappingTextBoxFlag xmlns:ma14="http://schemas.microsoft.com/office/mac/drawingml/2011/main" xmlns="" val="1"/>
            </a:ext>
          </a:extLst>
        </p:spPr>
        <p:txBody>
          <a:bodyPr lIns="71437" tIns="71437" rIns="71437" bIns="71437" anchor="ctr">
            <a:spAutoFit/>
          </a:bodyPr>
          <a:lstStyle>
            <a:lvl1pPr>
              <a:defRPr sz="7600" b="0" spc="-152"/>
            </a:lvl1pPr>
          </a:lstStyle>
          <a:p>
            <a:r>
              <a:t>Questions?</a:t>
            </a:r>
          </a:p>
        </p:txBody>
      </p:sp>
      <p:sp>
        <p:nvSpPr>
          <p:cNvPr id="299" name="Line"/>
          <p:cNvSpPr/>
          <p:nvPr/>
        </p:nvSpPr>
        <p:spPr>
          <a:xfrm>
            <a:off x="10820005" y="10152667"/>
            <a:ext cx="2743990" cy="1"/>
          </a:xfrm>
          <a:prstGeom prst="line">
            <a:avLst/>
          </a:prstGeom>
          <a:ln w="25400">
            <a:solidFill>
              <a:srgbClr val="A6AAA9">
                <a:alpha val="26655"/>
              </a:srgbClr>
            </a:solidFill>
            <a:miter lim="400000"/>
          </a:ln>
        </p:spPr>
        <p:txBody>
          <a:bodyPr lIns="71437" tIns="71437" rIns="71437" bIns="71437" anchor="ctr"/>
          <a:lstStyle/>
          <a:p>
            <a:pPr algn="l">
              <a:lnSpc>
                <a:spcPct val="110000"/>
              </a:lnSpc>
              <a:defRPr sz="2700" b="0"/>
            </a:pPr>
            <a:endParaRPr/>
          </a:p>
        </p:txBody>
      </p:sp>
      <p:sp>
        <p:nvSpPr>
          <p:cNvPr id="300" name="Shout Out to Prompt Contributors:"/>
          <p:cNvSpPr/>
          <p:nvPr/>
        </p:nvSpPr>
        <p:spPr>
          <a:xfrm>
            <a:off x="3762954" y="8788412"/>
            <a:ext cx="16858092" cy="1298576"/>
          </a:xfrm>
          <a:prstGeom prst="rect">
            <a:avLst/>
          </a:prstGeom>
          <a:ln w="12700">
            <a:miter lim="400000"/>
          </a:ln>
          <a:effectLst>
            <a:outerShdw blurRad="12700" dist="15247" dir="5400000" rotWithShape="0">
              <a:srgbClr val="000000">
                <a:alpha val="22680"/>
              </a:srgbClr>
            </a:outerShdw>
          </a:effectLst>
          <a:extLst>
            <a:ext uri="{C572A759-6A51-4108-AA02-DFA0A04FC94B}">
              <ma14:wrappingTextBoxFlag xmlns:ma14="http://schemas.microsoft.com/office/mac/drawingml/2011/main" xmlns="" val="1"/>
            </a:ext>
          </a:extLst>
        </p:spPr>
        <p:txBody>
          <a:bodyPr lIns="71437" tIns="71437" rIns="71437" bIns="71437" anchor="ctr">
            <a:spAutoFit/>
          </a:bodyPr>
          <a:lstStyle>
            <a:lvl1pPr>
              <a:defRPr sz="7600" b="0" spc="-152"/>
            </a:lvl1pPr>
          </a:lstStyle>
          <a:p>
            <a:r>
              <a:t>Shout Out to Prompt Contributors:</a:t>
            </a:r>
          </a:p>
        </p:txBody>
      </p:sp>
      <p:sp>
        <p:nvSpPr>
          <p:cNvPr id="301" name="David Poindexter"/>
          <p:cNvSpPr/>
          <p:nvPr/>
        </p:nvSpPr>
        <p:spPr>
          <a:xfrm>
            <a:off x="9532316" y="11057801"/>
            <a:ext cx="5319368" cy="54927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spAutoFit/>
          </a:bodyPr>
          <a:lstStyle>
            <a:lvl1pPr>
              <a:defRPr sz="2700"/>
            </a:lvl1pPr>
          </a:lstStyle>
          <a:p>
            <a:r>
              <a:t>David Poindexter</a:t>
            </a:r>
          </a:p>
        </p:txBody>
      </p:sp>
      <p:sp>
        <p:nvSpPr>
          <p:cNvPr id="302" name="Clint Patterson"/>
          <p:cNvSpPr/>
          <p:nvPr/>
        </p:nvSpPr>
        <p:spPr>
          <a:xfrm>
            <a:off x="9532316" y="11644195"/>
            <a:ext cx="5319368" cy="54927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spAutoFit/>
          </a:bodyPr>
          <a:lstStyle>
            <a:lvl1pPr>
              <a:defRPr sz="2700"/>
            </a:lvl1pPr>
          </a:lstStyle>
          <a:p>
            <a:r>
              <a:t>Clint Patterson</a:t>
            </a:r>
          </a:p>
        </p:txBody>
      </p:sp>
      <p:sp>
        <p:nvSpPr>
          <p:cNvPr id="303" name="Chris Hammond"/>
          <p:cNvSpPr/>
          <p:nvPr/>
        </p:nvSpPr>
        <p:spPr>
          <a:xfrm>
            <a:off x="9532316" y="12230588"/>
            <a:ext cx="5319368" cy="54927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spAutoFit/>
          </a:bodyPr>
          <a:lstStyle>
            <a:lvl1pPr>
              <a:defRPr sz="2700"/>
            </a:lvl1pPr>
          </a:lstStyle>
          <a:p>
            <a:r>
              <a:t>Chris Hammond</a:t>
            </a:r>
          </a:p>
        </p:txBody>
      </p:sp>
      <p:grpSp>
        <p:nvGrpSpPr>
          <p:cNvPr id="306" name="Group"/>
          <p:cNvGrpSpPr/>
          <p:nvPr/>
        </p:nvGrpSpPr>
        <p:grpSpPr>
          <a:xfrm>
            <a:off x="6160566" y="6537551"/>
            <a:ext cx="2572892" cy="810506"/>
            <a:chOff x="-68107" y="-22665"/>
            <a:chExt cx="2572890" cy="810505"/>
          </a:xfrm>
        </p:grpSpPr>
        <p:sp>
          <p:nvSpPr>
            <p:cNvPr id="304" name="@dnndev"/>
            <p:cNvSpPr/>
            <p:nvPr/>
          </p:nvSpPr>
          <p:spPr>
            <a:xfrm>
              <a:off x="759379" y="95250"/>
              <a:ext cx="1745404" cy="5746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t">
              <a:spAutoFit/>
            </a:bodyPr>
            <a:lstStyle>
              <a:lvl1pPr algn="l">
                <a:lnSpc>
                  <a:spcPct val="110000"/>
                </a:lnSpc>
                <a:defRPr sz="2800" b="0"/>
              </a:lvl1pPr>
            </a:lstStyle>
            <a:p>
              <a:r>
                <a:t>@dnndev</a:t>
              </a:r>
            </a:p>
          </p:txBody>
        </p:sp>
        <p:sp>
          <p:nvSpPr>
            <p:cNvPr id="305" name=""/>
            <p:cNvSpPr/>
            <p:nvPr/>
          </p:nvSpPr>
          <p:spPr>
            <a:xfrm>
              <a:off x="-68108" y="-22666"/>
              <a:ext cx="869641" cy="81050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sz="4900"/>
              </a:lvl1pPr>
            </a:lstStyle>
            <a:p>
              <a:r>
                <a:t></a:t>
              </a:r>
            </a:p>
          </p:txBody>
        </p:sp>
      </p:grpSp>
      <p:grpSp>
        <p:nvGrpSpPr>
          <p:cNvPr id="309" name="Group"/>
          <p:cNvGrpSpPr/>
          <p:nvPr/>
        </p:nvGrpSpPr>
        <p:grpSpPr>
          <a:xfrm>
            <a:off x="10206201" y="6537551"/>
            <a:ext cx="4257606" cy="810506"/>
            <a:chOff x="-45882" y="-22665"/>
            <a:chExt cx="4257605" cy="810505"/>
          </a:xfrm>
        </p:grpSpPr>
        <p:sp>
          <p:nvSpPr>
            <p:cNvPr id="307" name=""/>
            <p:cNvSpPr/>
            <p:nvPr/>
          </p:nvSpPr>
          <p:spPr>
            <a:xfrm>
              <a:off x="-45883" y="-22666"/>
              <a:ext cx="869641" cy="81050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sz="4900" b="0"/>
              </a:lvl1pPr>
            </a:lstStyle>
            <a:p>
              <a:r>
                <a:t></a:t>
              </a:r>
            </a:p>
          </p:txBody>
        </p:sp>
        <p:sp>
          <p:nvSpPr>
            <p:cNvPr id="308" name="kford@dnndev.com"/>
            <p:cNvSpPr/>
            <p:nvPr/>
          </p:nvSpPr>
          <p:spPr>
            <a:xfrm>
              <a:off x="935501" y="95250"/>
              <a:ext cx="3276222" cy="5746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t">
              <a:spAutoFit/>
            </a:bodyPr>
            <a:lstStyle>
              <a:lvl1pPr algn="l">
                <a:lnSpc>
                  <a:spcPct val="110000"/>
                </a:lnSpc>
                <a:defRPr sz="2800" b="0" u="sng">
                  <a:hlinkClick r:id="rId4"/>
                </a:defRPr>
              </a:lvl1pPr>
            </a:lstStyle>
            <a:p>
              <a:pPr>
                <a:defRPr u="none"/>
              </a:pPr>
              <a:r>
                <a:rPr u="sng">
                  <a:hlinkClick r:id="rId4"/>
                </a:rPr>
                <a:t>kford@dnndev.com</a:t>
              </a:r>
            </a:p>
          </p:txBody>
        </p:sp>
      </p:grpSp>
      <p:grpSp>
        <p:nvGrpSpPr>
          <p:cNvPr id="312" name="Group"/>
          <p:cNvGrpSpPr/>
          <p:nvPr/>
        </p:nvGrpSpPr>
        <p:grpSpPr>
          <a:xfrm>
            <a:off x="15565335" y="6537551"/>
            <a:ext cx="2589992" cy="810506"/>
            <a:chOff x="-90332" y="-22665"/>
            <a:chExt cx="2589990" cy="810505"/>
          </a:xfrm>
        </p:grpSpPr>
        <p:sp>
          <p:nvSpPr>
            <p:cNvPr id="310" name=""/>
            <p:cNvSpPr/>
            <p:nvPr/>
          </p:nvSpPr>
          <p:spPr>
            <a:xfrm>
              <a:off x="-90333" y="-22666"/>
              <a:ext cx="869641" cy="81050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sz="4900" b="0"/>
              </a:lvl1pPr>
            </a:lstStyle>
            <a:p>
              <a:r>
                <a:t></a:t>
              </a:r>
            </a:p>
          </p:txBody>
        </p:sp>
        <p:sp>
          <p:nvSpPr>
            <p:cNvPr id="311" name="dnndev"/>
            <p:cNvSpPr/>
            <p:nvPr/>
          </p:nvSpPr>
          <p:spPr>
            <a:xfrm>
              <a:off x="754254" y="95250"/>
              <a:ext cx="1745405" cy="5746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t">
              <a:spAutoFit/>
            </a:bodyPr>
            <a:lstStyle>
              <a:lvl1pPr algn="l">
                <a:lnSpc>
                  <a:spcPct val="110000"/>
                </a:lnSpc>
                <a:defRPr sz="2800" b="0"/>
              </a:lvl1pPr>
            </a:lstStyle>
            <a:p>
              <a:r>
                <a:t>dnndev</a:t>
              </a:r>
            </a:p>
          </p:txBody>
        </p:sp>
      </p:grpSp>
      <p:sp>
        <p:nvSpPr>
          <p:cNvPr id="313" name="Prompt Wiki: http://xmp.cc/PromptWiki"/>
          <p:cNvSpPr/>
          <p:nvPr/>
        </p:nvSpPr>
        <p:spPr>
          <a:xfrm>
            <a:off x="8237082" y="7632802"/>
            <a:ext cx="7065368" cy="6254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defRPr sz="3200" b="0"/>
            </a:pPr>
            <a:r>
              <a:t>Prompt Wiki: </a:t>
            </a:r>
            <a:r>
              <a:rPr u="sng">
                <a:hlinkClick r:id="rId5"/>
              </a:rPr>
              <a:t>http://xmp.cc/PromptWiki</a:t>
            </a:r>
          </a:p>
        </p:txBody>
      </p:sp>
      <p:sp>
        <p:nvSpPr>
          <p:cNvPr id="314" name="Brian Dukes"/>
          <p:cNvSpPr/>
          <p:nvPr/>
        </p:nvSpPr>
        <p:spPr>
          <a:xfrm>
            <a:off x="9532316" y="12760721"/>
            <a:ext cx="5319368" cy="54927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spAutoFit/>
          </a:bodyPr>
          <a:lstStyle>
            <a:lvl1pPr>
              <a:defRPr sz="2700"/>
            </a:lvl1pPr>
          </a:lstStyle>
          <a:p>
            <a:r>
              <a:t>Brian Dukes</a:t>
            </a:r>
          </a:p>
        </p:txBody>
      </p:sp>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Title 2"/>
          <p:cNvSpPr>
            <a:spLocks noGrp="1"/>
          </p:cNvSpPr>
          <p:nvPr>
            <p:ph type="title"/>
          </p:nvPr>
        </p:nvSpPr>
        <p:spPr>
          <a:xfrm>
            <a:off x="939800" y="-1"/>
            <a:ext cx="23444200" cy="1001714"/>
          </a:xfrm>
          <a:prstGeom prst="rect">
            <a:avLst/>
          </a:prstGeom>
        </p:spPr>
        <p:txBody>
          <a:bodyPr/>
          <a:lstStyle>
            <a:lvl1pPr defTabSz="1755647">
              <a:defRPr sz="5376"/>
            </a:lvl1pPr>
          </a:lstStyle>
          <a:p>
            <a:r>
              <a:t>Please support our valuable sponsors</a:t>
            </a:r>
          </a:p>
        </p:txBody>
      </p:sp>
      <p:pic>
        <p:nvPicPr>
          <p:cNvPr id="319" name="Content Placeholder 4" descr="Content Placeholder 4"/>
          <p:cNvPicPr>
            <a:picLocks noChangeAspect="1"/>
          </p:cNvPicPr>
          <p:nvPr/>
        </p:nvPicPr>
        <p:blipFill>
          <a:blip r:embed="rId2">
            <a:extLst/>
          </a:blip>
          <a:stretch>
            <a:fillRect/>
          </a:stretch>
        </p:blipFill>
        <p:spPr>
          <a:xfrm>
            <a:off x="2489195" y="1861373"/>
            <a:ext cx="6833508" cy="2710627"/>
          </a:xfrm>
          <a:prstGeom prst="rect">
            <a:avLst/>
          </a:prstGeom>
          <a:ln w="12700">
            <a:miter lim="400000"/>
          </a:ln>
        </p:spPr>
      </p:pic>
      <p:pic>
        <p:nvPicPr>
          <p:cNvPr id="320" name="Picture 5" descr="Picture 5"/>
          <p:cNvPicPr>
            <a:picLocks noChangeAspect="1"/>
          </p:cNvPicPr>
          <p:nvPr/>
        </p:nvPicPr>
        <p:blipFill>
          <a:blip r:embed="rId3">
            <a:extLst/>
          </a:blip>
          <a:stretch>
            <a:fillRect/>
          </a:stretch>
        </p:blipFill>
        <p:spPr>
          <a:xfrm>
            <a:off x="13818075" y="1248432"/>
            <a:ext cx="7619050" cy="3936509"/>
          </a:xfrm>
          <a:prstGeom prst="rect">
            <a:avLst/>
          </a:prstGeom>
          <a:ln w="12700">
            <a:miter lim="400000"/>
          </a:ln>
        </p:spPr>
      </p:pic>
      <p:pic>
        <p:nvPicPr>
          <p:cNvPr id="321" name="Picture 7" descr="Picture 7"/>
          <p:cNvPicPr>
            <a:picLocks noChangeAspect="1"/>
          </p:cNvPicPr>
          <p:nvPr/>
        </p:nvPicPr>
        <p:blipFill>
          <a:blip r:embed="rId4">
            <a:extLst/>
          </a:blip>
          <a:stretch>
            <a:fillRect/>
          </a:stretch>
        </p:blipFill>
        <p:spPr>
          <a:xfrm>
            <a:off x="9456180" y="5221339"/>
            <a:ext cx="5473731" cy="2175585"/>
          </a:xfrm>
          <a:prstGeom prst="rect">
            <a:avLst/>
          </a:prstGeom>
          <a:ln w="12700">
            <a:miter lim="400000"/>
          </a:ln>
        </p:spPr>
      </p:pic>
      <p:pic>
        <p:nvPicPr>
          <p:cNvPr id="322" name="Picture 8" descr="Picture 8"/>
          <p:cNvPicPr>
            <a:picLocks noChangeAspect="1"/>
          </p:cNvPicPr>
          <p:nvPr/>
        </p:nvPicPr>
        <p:blipFill>
          <a:blip r:embed="rId5">
            <a:extLst/>
          </a:blip>
          <a:stretch>
            <a:fillRect/>
          </a:stretch>
        </p:blipFill>
        <p:spPr>
          <a:xfrm>
            <a:off x="16392382" y="5346836"/>
            <a:ext cx="6826524" cy="1774896"/>
          </a:xfrm>
          <a:prstGeom prst="rect">
            <a:avLst/>
          </a:prstGeom>
          <a:ln w="12700">
            <a:miter lim="400000"/>
          </a:ln>
        </p:spPr>
      </p:pic>
      <p:pic>
        <p:nvPicPr>
          <p:cNvPr id="323" name="Picture 10" descr="Picture 10"/>
          <p:cNvPicPr>
            <a:picLocks noChangeAspect="1"/>
          </p:cNvPicPr>
          <p:nvPr/>
        </p:nvPicPr>
        <p:blipFill>
          <a:blip r:embed="rId6">
            <a:extLst/>
          </a:blip>
          <a:stretch>
            <a:fillRect/>
          </a:stretch>
        </p:blipFill>
        <p:spPr>
          <a:xfrm>
            <a:off x="19480860" y="7933939"/>
            <a:ext cx="4077573" cy="1476597"/>
          </a:xfrm>
          <a:prstGeom prst="rect">
            <a:avLst/>
          </a:prstGeom>
          <a:ln w="12700">
            <a:miter lim="400000"/>
          </a:ln>
        </p:spPr>
      </p:pic>
      <p:pic>
        <p:nvPicPr>
          <p:cNvPr id="324" name="Picture 11" descr="Picture 11"/>
          <p:cNvPicPr>
            <a:picLocks noChangeAspect="1"/>
          </p:cNvPicPr>
          <p:nvPr/>
        </p:nvPicPr>
        <p:blipFill>
          <a:blip r:embed="rId7">
            <a:extLst/>
          </a:blip>
          <a:stretch>
            <a:fillRect/>
          </a:stretch>
        </p:blipFill>
        <p:spPr>
          <a:xfrm>
            <a:off x="13466695" y="7956476"/>
            <a:ext cx="4953001" cy="1619251"/>
          </a:xfrm>
          <a:prstGeom prst="rect">
            <a:avLst/>
          </a:prstGeom>
          <a:ln w="12700">
            <a:miter lim="400000"/>
          </a:ln>
        </p:spPr>
      </p:pic>
      <p:pic>
        <p:nvPicPr>
          <p:cNvPr id="325" name="Picture 12" descr="Picture 12"/>
          <p:cNvPicPr>
            <a:picLocks noChangeAspect="1"/>
          </p:cNvPicPr>
          <p:nvPr/>
        </p:nvPicPr>
        <p:blipFill>
          <a:blip r:embed="rId8">
            <a:extLst/>
          </a:blip>
          <a:stretch>
            <a:fillRect/>
          </a:stretch>
        </p:blipFill>
        <p:spPr>
          <a:xfrm>
            <a:off x="12921522" y="10156680"/>
            <a:ext cx="6769360" cy="2193272"/>
          </a:xfrm>
          <a:prstGeom prst="rect">
            <a:avLst/>
          </a:prstGeom>
          <a:ln w="12700">
            <a:miter lim="400000"/>
          </a:ln>
        </p:spPr>
      </p:pic>
      <p:pic>
        <p:nvPicPr>
          <p:cNvPr id="326" name="Picture 13" descr="Picture 13"/>
          <p:cNvPicPr>
            <a:picLocks noChangeAspect="1"/>
          </p:cNvPicPr>
          <p:nvPr/>
        </p:nvPicPr>
        <p:blipFill>
          <a:blip r:embed="rId9">
            <a:extLst/>
          </a:blip>
          <a:stretch>
            <a:fillRect/>
          </a:stretch>
        </p:blipFill>
        <p:spPr>
          <a:xfrm>
            <a:off x="20513490" y="9997037"/>
            <a:ext cx="2970139" cy="2201229"/>
          </a:xfrm>
          <a:prstGeom prst="rect">
            <a:avLst/>
          </a:prstGeom>
          <a:ln w="12700">
            <a:miter lim="400000"/>
          </a:ln>
        </p:spPr>
      </p:pic>
      <p:pic>
        <p:nvPicPr>
          <p:cNvPr id="327" name="Picture 3" descr="Picture 3"/>
          <p:cNvPicPr>
            <a:picLocks noChangeAspect="1"/>
          </p:cNvPicPr>
          <p:nvPr/>
        </p:nvPicPr>
        <p:blipFill>
          <a:blip r:embed="rId10">
            <a:extLst/>
          </a:blip>
          <a:stretch>
            <a:fillRect/>
          </a:stretch>
        </p:blipFill>
        <p:spPr>
          <a:xfrm>
            <a:off x="1566653" y="5104751"/>
            <a:ext cx="6967730" cy="1755650"/>
          </a:xfrm>
          <a:prstGeom prst="rect">
            <a:avLst/>
          </a:prstGeom>
          <a:ln w="12700">
            <a:miter lim="400000"/>
          </a:ln>
        </p:spPr>
      </p:pic>
      <p:pic>
        <p:nvPicPr>
          <p:cNvPr id="328" name="Picture 15" descr="Picture 15"/>
          <p:cNvPicPr>
            <a:picLocks noChangeAspect="1"/>
          </p:cNvPicPr>
          <p:nvPr/>
        </p:nvPicPr>
        <p:blipFill>
          <a:blip r:embed="rId11">
            <a:extLst/>
          </a:blip>
          <a:stretch>
            <a:fillRect/>
          </a:stretch>
        </p:blipFill>
        <p:spPr>
          <a:xfrm>
            <a:off x="1210561" y="9483645"/>
            <a:ext cx="4225216" cy="3078099"/>
          </a:xfrm>
          <a:prstGeom prst="rect">
            <a:avLst/>
          </a:prstGeom>
          <a:ln w="12700">
            <a:miter lim="400000"/>
          </a:ln>
        </p:spPr>
      </p:pic>
      <p:pic>
        <p:nvPicPr>
          <p:cNvPr id="329" name="Picture 16" descr="Picture 16"/>
          <p:cNvPicPr>
            <a:picLocks noChangeAspect="1"/>
          </p:cNvPicPr>
          <p:nvPr/>
        </p:nvPicPr>
        <p:blipFill>
          <a:blip r:embed="rId12">
            <a:extLst/>
          </a:blip>
          <a:stretch>
            <a:fillRect/>
          </a:stretch>
        </p:blipFill>
        <p:spPr>
          <a:xfrm>
            <a:off x="498479" y="7573198"/>
            <a:ext cx="5489218" cy="2118247"/>
          </a:xfrm>
          <a:prstGeom prst="rect">
            <a:avLst/>
          </a:prstGeom>
          <a:ln w="12700">
            <a:miter lim="400000"/>
          </a:ln>
        </p:spPr>
      </p:pic>
      <p:pic>
        <p:nvPicPr>
          <p:cNvPr id="330" name="Picture 17" descr="Picture 17"/>
          <p:cNvPicPr>
            <a:picLocks noChangeAspect="1"/>
          </p:cNvPicPr>
          <p:nvPr/>
        </p:nvPicPr>
        <p:blipFill>
          <a:blip r:embed="rId13">
            <a:extLst/>
          </a:blip>
          <a:stretch>
            <a:fillRect/>
          </a:stretch>
        </p:blipFill>
        <p:spPr>
          <a:xfrm>
            <a:off x="6599876" y="7958356"/>
            <a:ext cx="5506071" cy="1732501"/>
          </a:xfrm>
          <a:prstGeom prst="rect">
            <a:avLst/>
          </a:prstGeom>
          <a:ln w="12700">
            <a:miter lim="400000"/>
          </a:ln>
        </p:spPr>
      </p:pic>
      <p:pic>
        <p:nvPicPr>
          <p:cNvPr id="331" name="Picture 18" descr="Picture 18"/>
          <p:cNvPicPr>
            <a:picLocks noChangeAspect="1"/>
          </p:cNvPicPr>
          <p:nvPr/>
        </p:nvPicPr>
        <p:blipFill>
          <a:blip r:embed="rId14">
            <a:extLst/>
          </a:blip>
          <a:stretch>
            <a:fillRect/>
          </a:stretch>
        </p:blipFill>
        <p:spPr>
          <a:xfrm>
            <a:off x="6432770" y="10457412"/>
            <a:ext cx="5744395" cy="170632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14:prism dir="u"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DNN Developer since v.1…"/>
          <p:cNvSpPr/>
          <p:nvPr/>
        </p:nvSpPr>
        <p:spPr>
          <a:xfrm>
            <a:off x="1752736" y="6725642"/>
            <a:ext cx="12227525" cy="3784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marL="635000" indent="-635000" algn="l" defTabSz="825500">
              <a:buSzPct val="100000"/>
              <a:buChar char="✦"/>
              <a:defRPr sz="4800" b="0">
                <a:solidFill>
                  <a:srgbClr val="E1E3E8"/>
                </a:solidFill>
              </a:defRPr>
            </a:pPr>
            <a:r>
              <a:t>DNN Developer since v.1</a:t>
            </a:r>
          </a:p>
          <a:p>
            <a:pPr marL="635000" indent="-635000" algn="l" defTabSz="825500">
              <a:buSzPct val="100000"/>
              <a:buChar char="✦"/>
              <a:defRPr sz="4800" b="0">
                <a:solidFill>
                  <a:srgbClr val="E1E3E8"/>
                </a:solidFill>
              </a:defRPr>
            </a:pPr>
            <a:r>
              <a:t>Cloud Consulting/Developer (AWS)</a:t>
            </a:r>
          </a:p>
          <a:p>
            <a:pPr marL="635000" indent="-635000" algn="l" defTabSz="825500">
              <a:buSzPct val="100000"/>
              <a:buChar char="✦"/>
              <a:defRPr sz="4800" b="0">
                <a:solidFill>
                  <a:srgbClr val="E1E3E8"/>
                </a:solidFill>
              </a:defRPr>
            </a:pPr>
            <a:r>
              <a:t>Design and Develop DNN Sites/Apps</a:t>
            </a:r>
          </a:p>
          <a:p>
            <a:pPr marL="635000" indent="-635000" algn="l" defTabSz="825500">
              <a:buSzPct val="100000"/>
              <a:buChar char="✦"/>
              <a:defRPr sz="4800" b="0">
                <a:solidFill>
                  <a:srgbClr val="E1E3E8"/>
                </a:solidFill>
              </a:defRPr>
            </a:pPr>
            <a:r>
              <a:t>Host DNN Sites</a:t>
            </a:r>
          </a:p>
          <a:p>
            <a:pPr marL="635000" indent="-635000" algn="l" defTabSz="825500">
              <a:buSzPct val="100000"/>
              <a:buChar char="✦"/>
              <a:defRPr sz="4800" b="0">
                <a:solidFill>
                  <a:srgbClr val="E1E3E8"/>
                </a:solidFill>
              </a:defRPr>
            </a:pPr>
            <a:r>
              <a:t>Lazy — but in a good way</a:t>
            </a:r>
          </a:p>
        </p:txBody>
      </p:sp>
      <p:sp>
        <p:nvSpPr>
          <p:cNvPr id="110" name="About Him"/>
          <p:cNvSpPr/>
          <p:nvPr/>
        </p:nvSpPr>
        <p:spPr>
          <a:xfrm>
            <a:off x="1400634" y="1198911"/>
            <a:ext cx="7100444" cy="2197227"/>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nSpc>
                <a:spcPct val="80000"/>
              </a:lnSpc>
              <a:defRPr sz="18000" b="0" spc="-360">
                <a:latin typeface="+mj-lt"/>
                <a:ea typeface="+mj-ea"/>
                <a:cs typeface="+mj-cs"/>
                <a:sym typeface="SignPainter-HouseScript"/>
              </a:defRPr>
            </a:lvl1pPr>
          </a:lstStyle>
          <a:p>
            <a:r>
              <a:t>About Him</a:t>
            </a:r>
          </a:p>
        </p:txBody>
      </p:sp>
      <p:pic>
        <p:nvPicPr>
          <p:cNvPr id="111" name="iPhone-6-4,7-inch-Three-colors-Mockup_03.png" descr="iPhone-6-4,7-inch-Three-colors-Mockup_03.png"/>
          <p:cNvPicPr>
            <a:picLocks noChangeAspect="1"/>
          </p:cNvPicPr>
          <p:nvPr/>
        </p:nvPicPr>
        <p:blipFill>
          <a:blip r:embed="rId2">
            <a:extLst/>
          </a:blip>
          <a:stretch>
            <a:fillRect/>
          </a:stretch>
        </p:blipFill>
        <p:spPr>
          <a:xfrm>
            <a:off x="12698326" y="2076879"/>
            <a:ext cx="7471131" cy="12866948"/>
          </a:xfrm>
          <a:prstGeom prst="rect">
            <a:avLst/>
          </a:prstGeom>
          <a:ln w="12700">
            <a:miter lim="400000"/>
          </a:ln>
        </p:spPr>
      </p:pic>
      <p:pic>
        <p:nvPicPr>
          <p:cNvPr id="112" name="KellyFord.jpg" descr="KellyFord.jpg"/>
          <p:cNvPicPr>
            <a:picLocks noChangeAspect="1"/>
          </p:cNvPicPr>
          <p:nvPr/>
        </p:nvPicPr>
        <p:blipFill>
          <a:blip r:embed="rId3">
            <a:extLst/>
          </a:blip>
          <a:srcRect l="12554" r="12554"/>
          <a:stretch>
            <a:fillRect/>
          </a:stretch>
        </p:blipFill>
        <p:spPr>
          <a:xfrm>
            <a:off x="14274058" y="3662417"/>
            <a:ext cx="5472575" cy="9734641"/>
          </a:xfrm>
          <a:prstGeom prst="rect">
            <a:avLst/>
          </a:prstGeom>
          <a:ln w="12700">
            <a:miter lim="400000"/>
          </a:ln>
        </p:spPr>
      </p:pic>
      <p:pic>
        <p:nvPicPr>
          <p:cNvPr id="113" name="Line" descr="Line"/>
          <p:cNvPicPr>
            <a:picLocks/>
          </p:cNvPicPr>
          <p:nvPr/>
        </p:nvPicPr>
        <p:blipFill>
          <a:blip r:embed="rId4">
            <a:extLst/>
          </a:blip>
          <a:stretch>
            <a:fillRect/>
          </a:stretch>
        </p:blipFill>
        <p:spPr>
          <a:xfrm rot="67178">
            <a:off x="-349371" y="4686412"/>
            <a:ext cx="14066294" cy="1924257"/>
          </a:xfrm>
          <a:prstGeom prst="rect">
            <a:avLst/>
          </a:prstGeom>
          <a:effectLst>
            <a:outerShdw blurRad="63500" dist="25400" dir="5400000" rotWithShape="0">
              <a:srgbClr val="000000">
                <a:alpha val="50000"/>
              </a:srgbClr>
            </a:outerShdw>
          </a:effectLst>
        </p:spPr>
      </p:pic>
      <p:grpSp>
        <p:nvGrpSpPr>
          <p:cNvPr id="116" name="Group"/>
          <p:cNvGrpSpPr/>
          <p:nvPr/>
        </p:nvGrpSpPr>
        <p:grpSpPr>
          <a:xfrm>
            <a:off x="9263251" y="10653061"/>
            <a:ext cx="4165307" cy="2432385"/>
            <a:chOff x="0" y="0"/>
            <a:chExt cx="4165306" cy="2432383"/>
          </a:xfrm>
        </p:grpSpPr>
        <p:sp>
          <p:nvSpPr>
            <p:cNvPr id="114" name="Quote Bubble"/>
            <p:cNvSpPr/>
            <p:nvPr/>
          </p:nvSpPr>
          <p:spPr>
            <a:xfrm>
              <a:off x="0" y="0"/>
              <a:ext cx="4165307" cy="2432384"/>
            </a:xfrm>
            <a:prstGeom prst="wedgeEllipseCallout">
              <a:avLst>
                <a:gd name="adj1" fmla="val 101701"/>
                <a:gd name="adj2" fmla="val -45776"/>
              </a:avLst>
            </a:prstGeom>
            <a:solidFill>
              <a:srgbClr val="FFFFFF"/>
            </a:solidFill>
            <a:ln w="12700" cap="flat">
              <a:noFill/>
              <a:miter lim="400000"/>
            </a:ln>
            <a:effectLst/>
          </p:spPr>
          <p:txBody>
            <a:bodyPr wrap="square" lIns="71437" tIns="71437" rIns="71437" bIns="71437" numCol="1" anchor="ctr">
              <a:noAutofit/>
            </a:bodyPr>
            <a:lstStyle/>
            <a:p>
              <a: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200" b="0" spc="2912" baseline="-3846">
                  <a:solidFill>
                    <a:srgbClr val="74F07A"/>
                  </a:solidFill>
                </a:defRPr>
              </a:pPr>
              <a:endParaRPr/>
            </a:p>
          </p:txBody>
        </p:sp>
        <p:sp>
          <p:nvSpPr>
            <p:cNvPr id="115" name="Hi!"/>
            <p:cNvSpPr/>
            <p:nvPr/>
          </p:nvSpPr>
          <p:spPr>
            <a:xfrm>
              <a:off x="1691256" y="871735"/>
              <a:ext cx="765027" cy="6889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a:solidFill>
                    <a:srgbClr val="000000"/>
                  </a:solidFill>
                </a:defRPr>
              </a:lvl1pPr>
            </a:lstStyle>
            <a:p>
              <a:r>
                <a:t>Hi!</a:t>
              </a:r>
            </a:p>
          </p:txBody>
        </p:sp>
      </p:grpSp>
      <p:sp>
        <p:nvSpPr>
          <p:cNvPr id="117" name="Kelly Ford"/>
          <p:cNvSpPr/>
          <p:nvPr/>
        </p:nvSpPr>
        <p:spPr>
          <a:xfrm>
            <a:off x="2424986" y="3404381"/>
            <a:ext cx="4307349" cy="12985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sz="7600" b="0" spc="-152"/>
            </a:lvl1pPr>
          </a:lstStyle>
          <a:p>
            <a:r>
              <a:t>Kelly Ford</a:t>
            </a:r>
          </a:p>
        </p:txBody>
      </p:sp>
    </p:spTree>
  </p:cSld>
  <p:clrMapOvr>
    <a:masterClrMapping/>
  </p:clrMapOvr>
  <mc:AlternateContent xmlns:mc="http://schemas.openxmlformats.org/markup-compatibility/2006" xmlns:p14="http://schemas.microsoft.com/office/powerpoint/2010/main">
    <mc:Choice Requires="p14">
      <p:transition spd="slow" p14:dur="1500">
        <p14:prism dir="r" isContent="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17"/>
                                        </p:tgtEl>
                                        <p:attrNameLst>
                                          <p:attrName>style.visibility</p:attrName>
                                        </p:attrNameLst>
                                      </p:cBhvr>
                                      <p:to>
                                        <p:strVal val="visible"/>
                                      </p:to>
                                    </p:set>
                                    <p:animEffect transition="in" filter="dissolve">
                                      <p:cBhvr>
                                        <p:cTn id="7" dur="1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13"/>
                                        </p:tgtEl>
                                        <p:attrNameLst>
                                          <p:attrName>style.visibility</p:attrName>
                                        </p:attrNameLst>
                                      </p:cBhvr>
                                      <p:to>
                                        <p:strVal val="visible"/>
                                      </p:to>
                                    </p:set>
                                    <p:animEffect transition="in" filter="wipe(left)">
                                      <p:cBhvr>
                                        <p:cTn id="12" dur="700"/>
                                        <p:tgtEl>
                                          <p:spTgt spid="113"/>
                                        </p:tgtEl>
                                      </p:cBhvr>
                                    </p:animEffect>
                                  </p:childTnLst>
                                </p:cTn>
                              </p:par>
                            </p:childTnLst>
                          </p:cTn>
                        </p:par>
                        <p:par>
                          <p:cTn id="13" fill="hold">
                            <p:stCondLst>
                              <p:cond delay="700"/>
                            </p:stCondLst>
                            <p:childTnLst>
                              <p:par>
                                <p:cTn id="14" presetID="4" presetClass="entr" presetSubtype="32" fill="hold" grpId="3" nodeType="afterEffect">
                                  <p:stCondLst>
                                    <p:cond delay="0"/>
                                  </p:stCondLst>
                                  <p:iterate>
                                    <p:tmAbs val="0"/>
                                  </p:iterate>
                                  <p:childTnLst>
                                    <p:set>
                                      <p:cBhvr>
                                        <p:cTn id="15" fill="hold"/>
                                        <p:tgtEl>
                                          <p:spTgt spid="112"/>
                                        </p:tgtEl>
                                        <p:attrNameLst>
                                          <p:attrName>style.visibility</p:attrName>
                                        </p:attrNameLst>
                                      </p:cBhvr>
                                      <p:to>
                                        <p:strVal val="visible"/>
                                      </p:to>
                                    </p:set>
                                    <p:animEffect transition="in" filter="box(out)">
                                      <p:cBhvr>
                                        <p:cTn id="16" dur="1000"/>
                                        <p:tgtEl>
                                          <p:spTgt spid="112"/>
                                        </p:tgtEl>
                                      </p:cBhvr>
                                    </p:animEffect>
                                  </p:childTnLst>
                                </p:cTn>
                              </p:par>
                            </p:childTnLst>
                          </p:cTn>
                        </p:par>
                        <p:par>
                          <p:cTn id="17" fill="hold">
                            <p:stCondLst>
                              <p:cond delay="1700"/>
                            </p:stCondLst>
                            <p:childTnLst>
                              <p:par>
                                <p:cTn id="18" presetID="23" presetClass="entr" presetSubtype="16" fill="hold" grpId="4" nodeType="afterEffect">
                                  <p:stCondLst>
                                    <p:cond delay="500"/>
                                  </p:stCondLst>
                                  <p:iterate>
                                    <p:tmAbs val="0"/>
                                  </p:iterate>
                                  <p:childTnLst>
                                    <p:set>
                                      <p:cBhvr>
                                        <p:cTn id="19" fill="hold"/>
                                        <p:tgtEl>
                                          <p:spTgt spid="116"/>
                                        </p:tgtEl>
                                        <p:attrNameLst>
                                          <p:attrName>style.visibility</p:attrName>
                                        </p:attrNameLst>
                                      </p:cBhvr>
                                      <p:to>
                                        <p:strVal val="visible"/>
                                      </p:to>
                                    </p:set>
                                    <p:anim calcmode="lin" valueType="num">
                                      <p:cBhvr>
                                        <p:cTn id="20" dur="750" fill="hold"/>
                                        <p:tgtEl>
                                          <p:spTgt spid="116"/>
                                        </p:tgtEl>
                                        <p:attrNameLst>
                                          <p:attrName>ppt_w</p:attrName>
                                        </p:attrNameLst>
                                      </p:cBhvr>
                                      <p:tavLst>
                                        <p:tav tm="0">
                                          <p:val>
                                            <p:fltVal val="0"/>
                                          </p:val>
                                        </p:tav>
                                        <p:tav tm="100000">
                                          <p:val>
                                            <p:strVal val="#ppt_w"/>
                                          </p:val>
                                        </p:tav>
                                      </p:tavLst>
                                    </p:anim>
                                    <p:anim calcmode="lin" valueType="num">
                                      <p:cBhvr>
                                        <p:cTn id="21" dur="750" fill="hold"/>
                                        <p:tgtEl>
                                          <p:spTgt spid="116"/>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5" nodeType="clickEffect">
                                  <p:stCondLst>
                                    <p:cond delay="0"/>
                                  </p:stCondLst>
                                  <p:iterate>
                                    <p:tmAbs val="0"/>
                                  </p:iterate>
                                  <p:childTnLst>
                                    <p:set>
                                      <p:cBhvr>
                                        <p:cTn id="25" fill="hold"/>
                                        <p:tgtEl>
                                          <p:spTgt spid="109">
                                            <p:bg/>
                                          </p:spTgt>
                                        </p:tgtEl>
                                        <p:attrNameLst>
                                          <p:attrName>style.visibility</p:attrName>
                                        </p:attrNameLst>
                                      </p:cBhvr>
                                      <p:to>
                                        <p:strVal val="visible"/>
                                      </p:to>
                                    </p:set>
                                  </p:childTnLst>
                                </p:cTn>
                              </p:par>
                              <p:par>
                                <p:cTn id="26" presetID="1" presetClass="entr" presetSubtype="0" fill="hold" grpId="5" nodeType="withEffect">
                                  <p:stCondLst>
                                    <p:cond delay="0"/>
                                  </p:stCondLst>
                                  <p:iterate>
                                    <p:tmAbs val="0"/>
                                  </p:iterate>
                                  <p:childTnLst>
                                    <p:set>
                                      <p:cBhvr>
                                        <p:cTn id="27" fill="hold"/>
                                        <p:tgtEl>
                                          <p:spTgt spid="109">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5" nodeType="clickEffect">
                                  <p:stCondLst>
                                    <p:cond delay="0"/>
                                  </p:stCondLst>
                                  <p:iterate>
                                    <p:tmAbs val="0"/>
                                  </p:iterate>
                                  <p:childTnLst>
                                    <p:set>
                                      <p:cBhvr>
                                        <p:cTn id="31" fill="hold"/>
                                        <p:tgtEl>
                                          <p:spTgt spid="109">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5" nodeType="clickEffect">
                                  <p:stCondLst>
                                    <p:cond delay="0"/>
                                  </p:stCondLst>
                                  <p:iterate>
                                    <p:tmAbs val="0"/>
                                  </p:iterate>
                                  <p:childTnLst>
                                    <p:set>
                                      <p:cBhvr>
                                        <p:cTn id="35" fill="hold"/>
                                        <p:tgtEl>
                                          <p:spTgt spid="109">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5" nodeType="clickEffect">
                                  <p:stCondLst>
                                    <p:cond delay="0"/>
                                  </p:stCondLst>
                                  <p:iterate>
                                    <p:tmAbs val="0"/>
                                  </p:iterate>
                                  <p:childTnLst>
                                    <p:set>
                                      <p:cBhvr>
                                        <p:cTn id="39" fill="hold"/>
                                        <p:tgtEl>
                                          <p:spTgt spid="109">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5" nodeType="clickEffect">
                                  <p:stCondLst>
                                    <p:cond delay="0"/>
                                  </p:stCondLst>
                                  <p:iterate>
                                    <p:tmAbs val="0"/>
                                  </p:iterate>
                                  <p:childTnLst>
                                    <p:set>
                                      <p:cBhvr>
                                        <p:cTn id="43" fill="hold"/>
                                        <p:tgtEl>
                                          <p:spTgt spid="10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5" build="p" bldLvl="5" animBg="1" advAuto="0"/>
      <p:bldP spid="112" grpId="3" animBg="1" advAuto="0"/>
      <p:bldP spid="113" grpId="2" animBg="1" advAuto="0"/>
      <p:bldP spid="116" grpId="4" animBg="1" advAuto="0"/>
      <p:bldP spid="117"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 name="Rectangle"/>
          <p:cNvGrpSpPr/>
          <p:nvPr/>
        </p:nvGrpSpPr>
        <p:grpSpPr>
          <a:xfrm>
            <a:off x="647967" y="1065737"/>
            <a:ext cx="10071746" cy="11584526"/>
            <a:chOff x="0" y="0"/>
            <a:chExt cx="10071745" cy="11584524"/>
          </a:xfrm>
        </p:grpSpPr>
        <p:sp>
          <p:nvSpPr>
            <p:cNvPr id="120" name="Rectangle"/>
            <p:cNvSpPr/>
            <p:nvPr/>
          </p:nvSpPr>
          <p:spPr>
            <a:xfrm>
              <a:off x="50800" y="50800"/>
              <a:ext cx="9970146" cy="11482924"/>
            </a:xfrm>
            <a:prstGeom prst="rect">
              <a:avLst/>
            </a:prstGeom>
            <a:solidFill>
              <a:srgbClr val="FFFFFF">
                <a:alpha val="52656"/>
              </a:srgbClr>
            </a:solidFill>
            <a:ln>
              <a:noFill/>
            </a:ln>
            <a:effectLst/>
          </p:spPr>
          <p:txBody>
            <a:bodyPr wrap="square" lIns="38100" tIns="38100" rIns="38100" bIns="38100" numCol="1" anchor="ctr">
              <a:noAutofit/>
            </a:bodyPr>
            <a:lstStyle/>
            <a:p>
              <a:pPr algn="l">
                <a:defRPr sz="3200" b="0">
                  <a:latin typeface="Helvetica Light"/>
                  <a:ea typeface="Helvetica Light"/>
                  <a:cs typeface="Helvetica Light"/>
                  <a:sym typeface="Helvetica Light"/>
                </a:defRPr>
              </a:pPr>
              <a:endParaRPr/>
            </a:p>
          </p:txBody>
        </p:sp>
        <p:pic>
          <p:nvPicPr>
            <p:cNvPr id="119" name="Rectangle" descr="Rectangle"/>
            <p:cNvPicPr>
              <a:picLocks/>
            </p:cNvPicPr>
            <p:nvPr/>
          </p:nvPicPr>
          <p:blipFill>
            <a:blip r:embed="rId2">
              <a:alphaModFix amt="52656"/>
              <a:extLst/>
            </a:blip>
            <a:stretch>
              <a:fillRect/>
            </a:stretch>
          </p:blipFill>
          <p:spPr>
            <a:xfrm>
              <a:off x="-1" y="-1"/>
              <a:ext cx="10071747" cy="11584526"/>
            </a:xfrm>
            <a:prstGeom prst="rect">
              <a:avLst/>
            </a:prstGeom>
            <a:effectLst/>
          </p:spPr>
        </p:pic>
      </p:grpSp>
      <p:pic>
        <p:nvPicPr>
          <p:cNvPr id="122" name="xmodpro_logo_2014_padding_576x99.png" descr="xmodpro_logo_2014_padding_576x99.png"/>
          <p:cNvPicPr>
            <a:picLocks noChangeAspect="1"/>
          </p:cNvPicPr>
          <p:nvPr/>
        </p:nvPicPr>
        <p:blipFill>
          <a:blip r:embed="rId3">
            <a:extLst/>
          </a:blip>
          <a:stretch>
            <a:fillRect/>
          </a:stretch>
        </p:blipFill>
        <p:spPr>
          <a:xfrm>
            <a:off x="1224933" y="9612298"/>
            <a:ext cx="8540506" cy="1467900"/>
          </a:xfrm>
          <a:prstGeom prst="rect">
            <a:avLst/>
          </a:prstGeom>
          <a:ln w="25400">
            <a:miter lim="400000"/>
          </a:ln>
          <a:effectLst>
            <a:outerShdw blurRad="177800" dist="115052" dir="5400000" rotWithShape="0">
              <a:srgbClr val="000000">
                <a:alpha val="70000"/>
              </a:srgbClr>
            </a:outerShdw>
          </a:effectLst>
        </p:spPr>
      </p:pic>
      <p:pic>
        <p:nvPicPr>
          <p:cNvPr id="123" name="DNNDevLogo_400x94_TransparentBackground.png" descr="DNNDevLogo_400x94_TransparentBackground.png"/>
          <p:cNvPicPr>
            <a:picLocks noChangeAspect="1"/>
          </p:cNvPicPr>
          <p:nvPr/>
        </p:nvPicPr>
        <p:blipFill>
          <a:blip r:embed="rId4">
            <a:extLst/>
          </a:blip>
          <a:stretch>
            <a:fillRect/>
          </a:stretch>
        </p:blipFill>
        <p:spPr>
          <a:xfrm>
            <a:off x="1759515" y="6286268"/>
            <a:ext cx="7471341" cy="1755766"/>
          </a:xfrm>
          <a:prstGeom prst="rect">
            <a:avLst/>
          </a:prstGeom>
          <a:ln w="25400">
            <a:miter lim="400000"/>
          </a:ln>
          <a:effectLst>
            <a:outerShdw blurRad="228600" dist="120047" dir="5400000" rotWithShape="0">
              <a:srgbClr val="000000">
                <a:alpha val="70000"/>
              </a:srgbClr>
            </a:outerShdw>
          </a:effectLst>
        </p:spPr>
      </p:pic>
      <p:pic>
        <p:nvPicPr>
          <p:cNvPr id="124" name="KnowbetterLogo_500x112.png" descr="KnowbetterLogo_500x112.png"/>
          <p:cNvPicPr>
            <a:picLocks noChangeAspect="1"/>
          </p:cNvPicPr>
          <p:nvPr/>
        </p:nvPicPr>
        <p:blipFill>
          <a:blip r:embed="rId5">
            <a:extLst/>
          </a:blip>
          <a:stretch>
            <a:fillRect/>
          </a:stretch>
        </p:blipFill>
        <p:spPr>
          <a:xfrm>
            <a:off x="1140172" y="2764957"/>
            <a:ext cx="8710027" cy="1951047"/>
          </a:xfrm>
          <a:prstGeom prst="rect">
            <a:avLst/>
          </a:prstGeom>
          <a:ln w="25400">
            <a:miter lim="400000"/>
          </a:ln>
          <a:effectLst>
            <a:outerShdw blurRad="177800" dist="138984" dir="5400000" rotWithShape="0">
              <a:srgbClr val="000000">
                <a:alpha val="70000"/>
              </a:srgbClr>
            </a:outerShdw>
          </a:effectLst>
        </p:spPr>
      </p:pic>
      <p:sp>
        <p:nvSpPr>
          <p:cNvPr id="125" name="Founder, Head Know-It-All…"/>
          <p:cNvSpPr/>
          <p:nvPr/>
        </p:nvSpPr>
        <p:spPr>
          <a:xfrm>
            <a:off x="12830707" y="2849892"/>
            <a:ext cx="10281902" cy="17811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marL="790222" indent="-790222">
              <a:buSzPct val="75000"/>
              <a:buChar char="★"/>
              <a:defRPr sz="6400" b="0" spc="-128">
                <a:solidFill>
                  <a:srgbClr val="DCDEE0"/>
                </a:solidFill>
              </a:defRPr>
            </a:pPr>
            <a:r>
              <a:t>Founder, Head Know-It-All</a:t>
            </a:r>
          </a:p>
          <a:p>
            <a:pPr>
              <a:defRPr sz="4300" b="0" spc="-85">
                <a:solidFill>
                  <a:srgbClr val="DCDEE0"/>
                </a:solidFill>
              </a:defRPr>
            </a:pPr>
            <a:r>
              <a:rPr u="sng">
                <a:hlinkClick r:id="rId6"/>
              </a:rPr>
              <a:t>KnowBetter.com</a:t>
            </a:r>
          </a:p>
        </p:txBody>
      </p:sp>
      <p:sp>
        <p:nvSpPr>
          <p:cNvPr id="126" name="Founder, Webmaster…"/>
          <p:cNvSpPr/>
          <p:nvPr/>
        </p:nvSpPr>
        <p:spPr>
          <a:xfrm>
            <a:off x="13752505" y="6273563"/>
            <a:ext cx="8438306" cy="17811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marL="790222" indent="-790222">
              <a:buSzPct val="75000"/>
              <a:buChar char="★"/>
              <a:defRPr sz="6400" b="0" spc="-128">
                <a:solidFill>
                  <a:srgbClr val="DCDEE0"/>
                </a:solidFill>
              </a:defRPr>
            </a:pPr>
            <a:r>
              <a:t>Founder, Webmaster</a:t>
            </a:r>
          </a:p>
          <a:p>
            <a:pPr>
              <a:defRPr sz="4300" b="0" spc="-85">
                <a:solidFill>
                  <a:srgbClr val="DCDEE0"/>
                </a:solidFill>
              </a:defRPr>
            </a:pPr>
            <a:r>
              <a:rPr u="sng">
                <a:hlinkClick r:id="rId7"/>
              </a:rPr>
              <a:t>DNNDev.com</a:t>
            </a:r>
          </a:p>
        </p:txBody>
      </p:sp>
      <p:sp>
        <p:nvSpPr>
          <p:cNvPr id="127" name="Creator, Lead-Dev Best-Selling Module Since 2004"/>
          <p:cNvSpPr/>
          <p:nvPr/>
        </p:nvSpPr>
        <p:spPr>
          <a:xfrm>
            <a:off x="13792025" y="9455660"/>
            <a:ext cx="8359266" cy="17811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marL="790222" indent="-790222">
              <a:buSzPct val="75000"/>
              <a:buChar char="★"/>
              <a:defRPr sz="6400" b="0" spc="-128">
                <a:solidFill>
                  <a:srgbClr val="DCDEE0"/>
                </a:solidFill>
              </a:defRPr>
            </a:pPr>
            <a:r>
              <a:t>Creator, Lead-Dev</a:t>
            </a:r>
            <a:br/>
            <a:r>
              <a:rPr sz="4300" spc="-85"/>
              <a:t>Best-Selling Module Since 2004</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124"/>
                                        </p:tgtEl>
                                        <p:attrNameLst>
                                          <p:attrName>style.visibility</p:attrName>
                                        </p:attrNameLst>
                                      </p:cBhvr>
                                      <p:to>
                                        <p:strVal val="visible"/>
                                      </p:to>
                                    </p:set>
                                    <p:anim calcmode="lin" valueType="num">
                                      <p:cBhvr>
                                        <p:cTn id="7" dur="1000" fill="hold"/>
                                        <p:tgtEl>
                                          <p:spTgt spid="124"/>
                                        </p:tgtEl>
                                        <p:attrNameLst>
                                          <p:attrName>ppt_x</p:attrName>
                                        </p:attrNameLst>
                                      </p:cBhvr>
                                      <p:tavLst>
                                        <p:tav tm="0">
                                          <p:val>
                                            <p:strVal val="0-#ppt_w/2"/>
                                          </p:val>
                                        </p:tav>
                                        <p:tav tm="100000">
                                          <p:val>
                                            <p:strVal val="#ppt_x"/>
                                          </p:val>
                                        </p:tav>
                                      </p:tavLst>
                                    </p:anim>
                                    <p:anim calcmode="lin" valueType="num">
                                      <p:cBhvr>
                                        <p:cTn id="8" dur="1000" fill="hold"/>
                                        <p:tgtEl>
                                          <p:spTgt spid="12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9" presetClass="entr" fill="hold" grpId="2" nodeType="afterEffect">
                                  <p:stCondLst>
                                    <p:cond delay="0"/>
                                  </p:stCondLst>
                                  <p:iterate>
                                    <p:tmAbs val="0"/>
                                  </p:iterate>
                                  <p:childTnLst>
                                    <p:set>
                                      <p:cBhvr>
                                        <p:cTn id="11" fill="hold"/>
                                        <p:tgtEl>
                                          <p:spTgt spid="125"/>
                                        </p:tgtEl>
                                        <p:attrNameLst>
                                          <p:attrName>style.visibility</p:attrName>
                                        </p:attrNameLst>
                                      </p:cBhvr>
                                      <p:to>
                                        <p:strVal val="visible"/>
                                      </p:to>
                                    </p:set>
                                    <p:animEffect transition="in" filter="dissolve">
                                      <p:cBhvr>
                                        <p:cTn id="12" dur="1000"/>
                                        <p:tgtEl>
                                          <p:spTgt spid="12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3" nodeType="clickEffect">
                                  <p:stCondLst>
                                    <p:cond delay="0"/>
                                  </p:stCondLst>
                                  <p:iterate>
                                    <p:tmAbs val="0"/>
                                  </p:iterate>
                                  <p:childTnLst>
                                    <p:set>
                                      <p:cBhvr>
                                        <p:cTn id="16" fill="hold"/>
                                        <p:tgtEl>
                                          <p:spTgt spid="123"/>
                                        </p:tgtEl>
                                        <p:attrNameLst>
                                          <p:attrName>style.visibility</p:attrName>
                                        </p:attrNameLst>
                                      </p:cBhvr>
                                      <p:to>
                                        <p:strVal val="visible"/>
                                      </p:to>
                                    </p:set>
                                    <p:anim calcmode="lin" valueType="num">
                                      <p:cBhvr>
                                        <p:cTn id="17" dur="1000" fill="hold"/>
                                        <p:tgtEl>
                                          <p:spTgt spid="123"/>
                                        </p:tgtEl>
                                        <p:attrNameLst>
                                          <p:attrName>ppt_x</p:attrName>
                                        </p:attrNameLst>
                                      </p:cBhvr>
                                      <p:tavLst>
                                        <p:tav tm="0">
                                          <p:val>
                                            <p:strVal val="0-#ppt_w/2"/>
                                          </p:val>
                                        </p:tav>
                                        <p:tav tm="100000">
                                          <p:val>
                                            <p:strVal val="#ppt_x"/>
                                          </p:val>
                                        </p:tav>
                                      </p:tavLst>
                                    </p:anim>
                                    <p:anim calcmode="lin" valueType="num">
                                      <p:cBhvr>
                                        <p:cTn id="18" dur="1000" fill="hold"/>
                                        <p:tgtEl>
                                          <p:spTgt spid="123"/>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9" presetClass="entr" fill="hold" grpId="4" nodeType="afterEffect">
                                  <p:stCondLst>
                                    <p:cond delay="0"/>
                                  </p:stCondLst>
                                  <p:iterate>
                                    <p:tmAbs val="0"/>
                                  </p:iterate>
                                  <p:childTnLst>
                                    <p:set>
                                      <p:cBhvr>
                                        <p:cTn id="21" fill="hold"/>
                                        <p:tgtEl>
                                          <p:spTgt spid="126"/>
                                        </p:tgtEl>
                                        <p:attrNameLst>
                                          <p:attrName>style.visibility</p:attrName>
                                        </p:attrNameLst>
                                      </p:cBhvr>
                                      <p:to>
                                        <p:strVal val="visible"/>
                                      </p:to>
                                    </p:set>
                                    <p:animEffect transition="in" filter="dissolve">
                                      <p:cBhvr>
                                        <p:cTn id="22" dur="10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5" nodeType="clickEffect">
                                  <p:stCondLst>
                                    <p:cond delay="0"/>
                                  </p:stCondLst>
                                  <p:iterate>
                                    <p:tmAbs val="0"/>
                                  </p:iterate>
                                  <p:childTnLst>
                                    <p:set>
                                      <p:cBhvr>
                                        <p:cTn id="26" fill="hold"/>
                                        <p:tgtEl>
                                          <p:spTgt spid="122"/>
                                        </p:tgtEl>
                                        <p:attrNameLst>
                                          <p:attrName>style.visibility</p:attrName>
                                        </p:attrNameLst>
                                      </p:cBhvr>
                                      <p:to>
                                        <p:strVal val="visible"/>
                                      </p:to>
                                    </p:set>
                                    <p:anim calcmode="lin" valueType="num">
                                      <p:cBhvr>
                                        <p:cTn id="27" dur="1000" fill="hold"/>
                                        <p:tgtEl>
                                          <p:spTgt spid="122"/>
                                        </p:tgtEl>
                                        <p:attrNameLst>
                                          <p:attrName>ppt_x</p:attrName>
                                        </p:attrNameLst>
                                      </p:cBhvr>
                                      <p:tavLst>
                                        <p:tav tm="0">
                                          <p:val>
                                            <p:strVal val="0-#ppt_w/2"/>
                                          </p:val>
                                        </p:tav>
                                        <p:tav tm="100000">
                                          <p:val>
                                            <p:strVal val="#ppt_x"/>
                                          </p:val>
                                        </p:tav>
                                      </p:tavLst>
                                    </p:anim>
                                    <p:anim calcmode="lin" valueType="num">
                                      <p:cBhvr>
                                        <p:cTn id="28" dur="1000" fill="hold"/>
                                        <p:tgtEl>
                                          <p:spTgt spid="122"/>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9" presetClass="entr" fill="hold" grpId="6" nodeType="afterEffect">
                                  <p:stCondLst>
                                    <p:cond delay="0"/>
                                  </p:stCondLst>
                                  <p:iterate>
                                    <p:tmAbs val="0"/>
                                  </p:iterate>
                                  <p:childTnLst>
                                    <p:set>
                                      <p:cBhvr>
                                        <p:cTn id="31" fill="hold"/>
                                        <p:tgtEl>
                                          <p:spTgt spid="127"/>
                                        </p:tgtEl>
                                        <p:attrNameLst>
                                          <p:attrName>style.visibility</p:attrName>
                                        </p:attrNameLst>
                                      </p:cBhvr>
                                      <p:to>
                                        <p:strVal val="visible"/>
                                      </p:to>
                                    </p:set>
                                    <p:animEffect transition="in" filter="dissolve">
                                      <p:cBhvr>
                                        <p:cTn id="32" dur="10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5" animBg="1" advAuto="0"/>
      <p:bldP spid="123" grpId="3" animBg="1" advAuto="0"/>
      <p:bldP spid="124" grpId="1" animBg="1" advAuto="0"/>
      <p:bldP spid="125" grpId="2" animBg="1" advAuto="0"/>
      <p:bldP spid="126" grpId="4" animBg="1" advAuto="0"/>
      <p:bldP spid="127" grpId="6"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DNN Developer since v.1…"/>
          <p:cNvSpPr/>
          <p:nvPr/>
        </p:nvSpPr>
        <p:spPr>
          <a:xfrm>
            <a:off x="1752736" y="6725642"/>
            <a:ext cx="12227525" cy="4521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marL="635000" indent="-635000" algn="l" defTabSz="825500">
              <a:buSzPct val="100000"/>
              <a:buChar char="✦"/>
              <a:defRPr sz="4800" b="0">
                <a:solidFill>
                  <a:srgbClr val="E1E3E8"/>
                </a:solidFill>
              </a:defRPr>
            </a:pPr>
            <a:r>
              <a:t>DNN Developer since v.1</a:t>
            </a:r>
          </a:p>
          <a:p>
            <a:pPr marL="635000" indent="-635000" algn="l" defTabSz="825500">
              <a:buSzPct val="100000"/>
              <a:buChar char="✦"/>
              <a:defRPr sz="4800" b="0">
                <a:solidFill>
                  <a:srgbClr val="E1E3E8"/>
                </a:solidFill>
              </a:defRPr>
            </a:pPr>
            <a:r>
              <a:t>Design and Develop Web/Mobile Solutions</a:t>
            </a:r>
          </a:p>
          <a:p>
            <a:pPr marL="635000" indent="-635000" algn="l" defTabSz="825500">
              <a:buSzPct val="100000"/>
              <a:buChar char="✦"/>
              <a:defRPr sz="4800" b="0">
                <a:solidFill>
                  <a:srgbClr val="E1E3E8"/>
                </a:solidFill>
              </a:defRPr>
            </a:pPr>
            <a:r>
              <a:t>Creative Marketer</a:t>
            </a:r>
          </a:p>
          <a:p>
            <a:pPr marL="635000" indent="-635000" algn="l" defTabSz="825500">
              <a:buSzPct val="100000"/>
              <a:buChar char="✦"/>
              <a:defRPr sz="4800" b="0">
                <a:solidFill>
                  <a:srgbClr val="E1E3E8"/>
                </a:solidFill>
              </a:defRPr>
            </a:pPr>
            <a:r>
              <a:t>Branding Expert</a:t>
            </a:r>
          </a:p>
          <a:p>
            <a:pPr marL="635000" indent="-635000" algn="l" defTabSz="825500">
              <a:buSzPct val="100000"/>
              <a:buChar char="✦"/>
              <a:defRPr sz="4800" b="0">
                <a:solidFill>
                  <a:srgbClr val="E1E3E8"/>
                </a:solidFill>
              </a:defRPr>
            </a:pPr>
            <a:r>
              <a:t>Lazy — but in a good way</a:t>
            </a:r>
          </a:p>
        </p:txBody>
      </p:sp>
      <p:sp>
        <p:nvSpPr>
          <p:cNvPr id="130" name="About Me"/>
          <p:cNvSpPr/>
          <p:nvPr/>
        </p:nvSpPr>
        <p:spPr>
          <a:xfrm>
            <a:off x="1801827" y="1198911"/>
            <a:ext cx="6298058" cy="2197227"/>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nSpc>
                <a:spcPct val="80000"/>
              </a:lnSpc>
              <a:defRPr sz="18000" b="0" spc="-360">
                <a:latin typeface="+mj-lt"/>
                <a:ea typeface="+mj-ea"/>
                <a:cs typeface="+mj-cs"/>
                <a:sym typeface="SignPainter-HouseScript"/>
              </a:defRPr>
            </a:lvl1pPr>
          </a:lstStyle>
          <a:p>
            <a:r>
              <a:t>About Me</a:t>
            </a:r>
          </a:p>
        </p:txBody>
      </p:sp>
      <p:pic>
        <p:nvPicPr>
          <p:cNvPr id="131" name="iPhone-6-4,7-inch-Three-colors-Mockup_03.png" descr="iPhone-6-4,7-inch-Three-colors-Mockup_03.png"/>
          <p:cNvPicPr>
            <a:picLocks noChangeAspect="1"/>
          </p:cNvPicPr>
          <p:nvPr/>
        </p:nvPicPr>
        <p:blipFill>
          <a:blip r:embed="rId2">
            <a:extLst/>
          </a:blip>
          <a:stretch>
            <a:fillRect/>
          </a:stretch>
        </p:blipFill>
        <p:spPr>
          <a:xfrm>
            <a:off x="12698326" y="2076879"/>
            <a:ext cx="7471131" cy="12866948"/>
          </a:xfrm>
          <a:prstGeom prst="rect">
            <a:avLst/>
          </a:prstGeom>
          <a:ln w="12700">
            <a:miter lim="400000"/>
          </a:ln>
        </p:spPr>
      </p:pic>
      <p:pic>
        <p:nvPicPr>
          <p:cNvPr id="132" name="image5.jpeg" descr="image5.jpeg"/>
          <p:cNvPicPr>
            <a:picLocks noChangeAspect="1"/>
          </p:cNvPicPr>
          <p:nvPr/>
        </p:nvPicPr>
        <p:blipFill>
          <a:blip r:embed="rId3">
            <a:extLst/>
          </a:blip>
          <a:srcRect l="21891" r="21891"/>
          <a:stretch>
            <a:fillRect/>
          </a:stretch>
        </p:blipFill>
        <p:spPr>
          <a:xfrm>
            <a:off x="14274058" y="3662417"/>
            <a:ext cx="5472575" cy="9734641"/>
          </a:xfrm>
          <a:prstGeom prst="rect">
            <a:avLst/>
          </a:prstGeom>
          <a:ln w="12700">
            <a:miter lim="400000"/>
          </a:ln>
        </p:spPr>
      </p:pic>
      <p:pic>
        <p:nvPicPr>
          <p:cNvPr id="133" name="Line" descr="Line"/>
          <p:cNvPicPr>
            <a:picLocks/>
          </p:cNvPicPr>
          <p:nvPr/>
        </p:nvPicPr>
        <p:blipFill>
          <a:blip r:embed="rId4">
            <a:extLst/>
          </a:blip>
          <a:stretch>
            <a:fillRect/>
          </a:stretch>
        </p:blipFill>
        <p:spPr>
          <a:xfrm rot="67178">
            <a:off x="-349371" y="4686412"/>
            <a:ext cx="14066294" cy="1924257"/>
          </a:xfrm>
          <a:prstGeom prst="rect">
            <a:avLst/>
          </a:prstGeom>
          <a:effectLst>
            <a:outerShdw blurRad="63500" dist="25400" dir="5400000" rotWithShape="0">
              <a:srgbClr val="000000">
                <a:alpha val="50000"/>
              </a:srgbClr>
            </a:outerShdw>
          </a:effectLst>
        </p:spPr>
      </p:pic>
      <p:grpSp>
        <p:nvGrpSpPr>
          <p:cNvPr id="136" name="Group"/>
          <p:cNvGrpSpPr/>
          <p:nvPr/>
        </p:nvGrpSpPr>
        <p:grpSpPr>
          <a:xfrm>
            <a:off x="9263251" y="10653061"/>
            <a:ext cx="4165307" cy="2432385"/>
            <a:chOff x="0" y="0"/>
            <a:chExt cx="4165306" cy="2432383"/>
          </a:xfrm>
        </p:grpSpPr>
        <p:sp>
          <p:nvSpPr>
            <p:cNvPr id="134" name="Quote Bubble"/>
            <p:cNvSpPr/>
            <p:nvPr/>
          </p:nvSpPr>
          <p:spPr>
            <a:xfrm>
              <a:off x="0" y="0"/>
              <a:ext cx="4165307" cy="2432384"/>
            </a:xfrm>
            <a:prstGeom prst="wedgeEllipseCallout">
              <a:avLst>
                <a:gd name="adj1" fmla="val 101701"/>
                <a:gd name="adj2" fmla="val -45776"/>
              </a:avLst>
            </a:prstGeom>
            <a:solidFill>
              <a:srgbClr val="FFFFFF"/>
            </a:solidFill>
            <a:ln w="12700" cap="flat">
              <a:noFill/>
              <a:miter lim="400000"/>
            </a:ln>
            <a:effectLst/>
          </p:spPr>
          <p:txBody>
            <a:bodyPr wrap="square" lIns="71437" tIns="71437" rIns="71437" bIns="71437" numCol="1" anchor="ctr">
              <a:noAutofit/>
            </a:bodyPr>
            <a:lstStyle/>
            <a:p>
              <a: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200" b="0" spc="2912" baseline="-3846">
                  <a:solidFill>
                    <a:srgbClr val="74F07A"/>
                  </a:solidFill>
                </a:defRPr>
              </a:pPr>
              <a:endParaRPr/>
            </a:p>
          </p:txBody>
        </p:sp>
        <p:sp>
          <p:nvSpPr>
            <p:cNvPr id="135" name="Hi!"/>
            <p:cNvSpPr/>
            <p:nvPr/>
          </p:nvSpPr>
          <p:spPr>
            <a:xfrm>
              <a:off x="1691256" y="871735"/>
              <a:ext cx="765027" cy="6889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a:solidFill>
                    <a:srgbClr val="000000"/>
                  </a:solidFill>
                </a:defRPr>
              </a:lvl1pPr>
            </a:lstStyle>
            <a:p>
              <a:r>
                <a:t>Hi!</a:t>
              </a:r>
            </a:p>
          </p:txBody>
        </p:sp>
      </p:grpSp>
      <p:sp>
        <p:nvSpPr>
          <p:cNvPr id="137" name="David Poindexter"/>
          <p:cNvSpPr/>
          <p:nvPr/>
        </p:nvSpPr>
        <p:spPr>
          <a:xfrm>
            <a:off x="980192" y="3404381"/>
            <a:ext cx="7196936" cy="12985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sz="7600" b="0" spc="-152"/>
            </a:lvl1pPr>
          </a:lstStyle>
          <a:p>
            <a:r>
              <a:t>David Poindexter</a:t>
            </a:r>
          </a:p>
        </p:txBody>
      </p:sp>
    </p:spTree>
  </p:cSld>
  <p:clrMapOvr>
    <a:masterClrMapping/>
  </p:clrMapOvr>
  <mc:AlternateContent xmlns:mc="http://schemas.openxmlformats.org/markup-compatibility/2006" xmlns:p14="http://schemas.microsoft.com/office/powerpoint/2010/main">
    <mc:Choice Requires="p14">
      <p:transition spd="slow" p14:dur="2000">
        <p:push dir="r"/>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37"/>
                                        </p:tgtEl>
                                        <p:attrNameLst>
                                          <p:attrName>style.visibility</p:attrName>
                                        </p:attrNameLst>
                                      </p:cBhvr>
                                      <p:to>
                                        <p:strVal val="visible"/>
                                      </p:to>
                                    </p:set>
                                    <p:animEffect transition="in" filter="dissolve">
                                      <p:cBhvr>
                                        <p:cTn id="7" dur="1500"/>
                                        <p:tgtEl>
                                          <p:spTgt spid="1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33"/>
                                        </p:tgtEl>
                                        <p:attrNameLst>
                                          <p:attrName>style.visibility</p:attrName>
                                        </p:attrNameLst>
                                      </p:cBhvr>
                                      <p:to>
                                        <p:strVal val="visible"/>
                                      </p:to>
                                    </p:set>
                                    <p:animEffect transition="in" filter="wipe(left)">
                                      <p:cBhvr>
                                        <p:cTn id="12" dur="700"/>
                                        <p:tgtEl>
                                          <p:spTgt spid="133"/>
                                        </p:tgtEl>
                                      </p:cBhvr>
                                    </p:animEffect>
                                  </p:childTnLst>
                                </p:cTn>
                              </p:par>
                            </p:childTnLst>
                          </p:cTn>
                        </p:par>
                        <p:par>
                          <p:cTn id="13" fill="hold">
                            <p:stCondLst>
                              <p:cond delay="700"/>
                            </p:stCondLst>
                            <p:childTnLst>
                              <p:par>
                                <p:cTn id="14" presetID="4" presetClass="entr" presetSubtype="32" fill="hold" grpId="3" nodeType="afterEffect">
                                  <p:stCondLst>
                                    <p:cond delay="0"/>
                                  </p:stCondLst>
                                  <p:iterate>
                                    <p:tmAbs val="0"/>
                                  </p:iterate>
                                  <p:childTnLst>
                                    <p:set>
                                      <p:cBhvr>
                                        <p:cTn id="15" fill="hold"/>
                                        <p:tgtEl>
                                          <p:spTgt spid="132"/>
                                        </p:tgtEl>
                                        <p:attrNameLst>
                                          <p:attrName>style.visibility</p:attrName>
                                        </p:attrNameLst>
                                      </p:cBhvr>
                                      <p:to>
                                        <p:strVal val="visible"/>
                                      </p:to>
                                    </p:set>
                                    <p:animEffect transition="in" filter="box(out)">
                                      <p:cBhvr>
                                        <p:cTn id="16" dur="1000"/>
                                        <p:tgtEl>
                                          <p:spTgt spid="132"/>
                                        </p:tgtEl>
                                      </p:cBhvr>
                                    </p:animEffect>
                                  </p:childTnLst>
                                </p:cTn>
                              </p:par>
                            </p:childTnLst>
                          </p:cTn>
                        </p:par>
                        <p:par>
                          <p:cTn id="17" fill="hold">
                            <p:stCondLst>
                              <p:cond delay="1700"/>
                            </p:stCondLst>
                            <p:childTnLst>
                              <p:par>
                                <p:cTn id="18" presetID="23" presetClass="entr" presetSubtype="16" fill="hold" grpId="4" nodeType="afterEffect">
                                  <p:stCondLst>
                                    <p:cond delay="500"/>
                                  </p:stCondLst>
                                  <p:iterate>
                                    <p:tmAbs val="0"/>
                                  </p:iterate>
                                  <p:childTnLst>
                                    <p:set>
                                      <p:cBhvr>
                                        <p:cTn id="19" fill="hold"/>
                                        <p:tgtEl>
                                          <p:spTgt spid="136"/>
                                        </p:tgtEl>
                                        <p:attrNameLst>
                                          <p:attrName>style.visibility</p:attrName>
                                        </p:attrNameLst>
                                      </p:cBhvr>
                                      <p:to>
                                        <p:strVal val="visible"/>
                                      </p:to>
                                    </p:set>
                                    <p:anim calcmode="lin" valueType="num">
                                      <p:cBhvr>
                                        <p:cTn id="20" dur="750" fill="hold"/>
                                        <p:tgtEl>
                                          <p:spTgt spid="136"/>
                                        </p:tgtEl>
                                        <p:attrNameLst>
                                          <p:attrName>ppt_w</p:attrName>
                                        </p:attrNameLst>
                                      </p:cBhvr>
                                      <p:tavLst>
                                        <p:tav tm="0">
                                          <p:val>
                                            <p:fltVal val="0"/>
                                          </p:val>
                                        </p:tav>
                                        <p:tav tm="100000">
                                          <p:val>
                                            <p:strVal val="#ppt_w"/>
                                          </p:val>
                                        </p:tav>
                                      </p:tavLst>
                                    </p:anim>
                                    <p:anim calcmode="lin" valueType="num">
                                      <p:cBhvr>
                                        <p:cTn id="21" dur="750" fill="hold"/>
                                        <p:tgtEl>
                                          <p:spTgt spid="136"/>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5" nodeType="clickEffect">
                                  <p:stCondLst>
                                    <p:cond delay="0"/>
                                  </p:stCondLst>
                                  <p:iterate>
                                    <p:tmAbs val="0"/>
                                  </p:iterate>
                                  <p:childTnLst>
                                    <p:set>
                                      <p:cBhvr>
                                        <p:cTn id="25" fill="hold"/>
                                        <p:tgtEl>
                                          <p:spTgt spid="129">
                                            <p:bg/>
                                          </p:spTgt>
                                        </p:tgtEl>
                                        <p:attrNameLst>
                                          <p:attrName>style.visibility</p:attrName>
                                        </p:attrNameLst>
                                      </p:cBhvr>
                                      <p:to>
                                        <p:strVal val="visible"/>
                                      </p:to>
                                    </p:set>
                                  </p:childTnLst>
                                </p:cTn>
                              </p:par>
                              <p:par>
                                <p:cTn id="26" presetID="1" presetClass="entr" presetSubtype="0" fill="hold" grpId="5" nodeType="withEffect">
                                  <p:stCondLst>
                                    <p:cond delay="0"/>
                                  </p:stCondLst>
                                  <p:iterate>
                                    <p:tmAbs val="0"/>
                                  </p:iterate>
                                  <p:childTnLst>
                                    <p:set>
                                      <p:cBhvr>
                                        <p:cTn id="27" fill="hold"/>
                                        <p:tgtEl>
                                          <p:spTgt spid="129">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5" nodeType="clickEffect">
                                  <p:stCondLst>
                                    <p:cond delay="0"/>
                                  </p:stCondLst>
                                  <p:iterate>
                                    <p:tmAbs val="0"/>
                                  </p:iterate>
                                  <p:childTnLst>
                                    <p:set>
                                      <p:cBhvr>
                                        <p:cTn id="31" fill="hold"/>
                                        <p:tgtEl>
                                          <p:spTgt spid="129">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5" nodeType="clickEffect">
                                  <p:stCondLst>
                                    <p:cond delay="0"/>
                                  </p:stCondLst>
                                  <p:iterate>
                                    <p:tmAbs val="0"/>
                                  </p:iterate>
                                  <p:childTnLst>
                                    <p:set>
                                      <p:cBhvr>
                                        <p:cTn id="35" fill="hold"/>
                                        <p:tgtEl>
                                          <p:spTgt spid="129">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5" nodeType="clickEffect">
                                  <p:stCondLst>
                                    <p:cond delay="0"/>
                                  </p:stCondLst>
                                  <p:iterate>
                                    <p:tmAbs val="0"/>
                                  </p:iterate>
                                  <p:childTnLst>
                                    <p:set>
                                      <p:cBhvr>
                                        <p:cTn id="39" fill="hold"/>
                                        <p:tgtEl>
                                          <p:spTgt spid="129">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5" nodeType="clickEffect">
                                  <p:stCondLst>
                                    <p:cond delay="0"/>
                                  </p:stCondLst>
                                  <p:iterate>
                                    <p:tmAbs val="0"/>
                                  </p:iterate>
                                  <p:childTnLst>
                                    <p:set>
                                      <p:cBhvr>
                                        <p:cTn id="43" fill="hold"/>
                                        <p:tgtEl>
                                          <p:spTgt spid="12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5" build="p" bldLvl="5" animBg="1" advAuto="0"/>
      <p:bldP spid="132" grpId="3" animBg="1" advAuto="0"/>
      <p:bldP spid="133" grpId="2" animBg="1" advAuto="0"/>
      <p:bldP spid="136" grpId="4" animBg="1" advAuto="0"/>
      <p:bldP spid="137"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Rectangle"/>
          <p:cNvGrpSpPr/>
          <p:nvPr/>
        </p:nvGrpSpPr>
        <p:grpSpPr>
          <a:xfrm>
            <a:off x="647967" y="1065737"/>
            <a:ext cx="10071746" cy="11584526"/>
            <a:chOff x="0" y="0"/>
            <a:chExt cx="10071745" cy="11584524"/>
          </a:xfrm>
        </p:grpSpPr>
        <p:sp>
          <p:nvSpPr>
            <p:cNvPr id="140" name="Rectangle"/>
            <p:cNvSpPr/>
            <p:nvPr/>
          </p:nvSpPr>
          <p:spPr>
            <a:xfrm>
              <a:off x="50800" y="50800"/>
              <a:ext cx="9970146" cy="11482924"/>
            </a:xfrm>
            <a:prstGeom prst="rect">
              <a:avLst/>
            </a:prstGeom>
            <a:solidFill>
              <a:srgbClr val="FFFFFF">
                <a:alpha val="52656"/>
              </a:srgbClr>
            </a:solidFill>
            <a:ln>
              <a:noFill/>
            </a:ln>
            <a:effectLst/>
          </p:spPr>
          <p:txBody>
            <a:bodyPr wrap="square" lIns="38100" tIns="38100" rIns="38100" bIns="38100" numCol="1" anchor="ctr">
              <a:noAutofit/>
            </a:bodyPr>
            <a:lstStyle/>
            <a:p>
              <a:pPr algn="l">
                <a:defRPr sz="3200" b="0">
                  <a:latin typeface="Helvetica Light"/>
                  <a:ea typeface="Helvetica Light"/>
                  <a:cs typeface="Helvetica Light"/>
                  <a:sym typeface="Helvetica Light"/>
                </a:defRPr>
              </a:pPr>
              <a:endParaRPr/>
            </a:p>
          </p:txBody>
        </p:sp>
        <p:pic>
          <p:nvPicPr>
            <p:cNvPr id="139" name="Rectangle" descr="Rectangle"/>
            <p:cNvPicPr>
              <a:picLocks/>
            </p:cNvPicPr>
            <p:nvPr/>
          </p:nvPicPr>
          <p:blipFill>
            <a:blip r:embed="rId2">
              <a:alphaModFix amt="52656"/>
              <a:extLst/>
            </a:blip>
            <a:stretch>
              <a:fillRect/>
            </a:stretch>
          </p:blipFill>
          <p:spPr>
            <a:xfrm>
              <a:off x="-1" y="-1"/>
              <a:ext cx="10071747" cy="11584526"/>
            </a:xfrm>
            <a:prstGeom prst="rect">
              <a:avLst/>
            </a:prstGeom>
            <a:effectLst/>
          </p:spPr>
        </p:pic>
      </p:grpSp>
      <p:sp>
        <p:nvSpPr>
          <p:cNvPr id="142" name="CEO (aka, GeekEO)…"/>
          <p:cNvSpPr/>
          <p:nvPr/>
        </p:nvSpPr>
        <p:spPr>
          <a:xfrm>
            <a:off x="13330557" y="1190713"/>
            <a:ext cx="8286684" cy="17811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marL="790222" indent="-790222">
              <a:buSzPct val="75000"/>
              <a:buChar char="★"/>
              <a:defRPr sz="6400" b="0" spc="-128">
                <a:solidFill>
                  <a:srgbClr val="DCDEE0"/>
                </a:solidFill>
              </a:defRPr>
            </a:pPr>
            <a:r>
              <a:t>CEO (aka, GeekEO)</a:t>
            </a:r>
          </a:p>
          <a:p>
            <a:pPr>
              <a:defRPr sz="4300" b="0" spc="-85">
                <a:solidFill>
                  <a:srgbClr val="DCDEE0"/>
                </a:solidFill>
              </a:defRPr>
            </a:pPr>
            <a:r>
              <a:rPr u="sng">
                <a:hlinkClick r:id="rId3"/>
              </a:rPr>
              <a:t>nvisionative, Inc.</a:t>
            </a:r>
          </a:p>
        </p:txBody>
      </p:sp>
      <p:sp>
        <p:nvSpPr>
          <p:cNvPr id="143" name="Founder, Lead Dev…"/>
          <p:cNvSpPr/>
          <p:nvPr/>
        </p:nvSpPr>
        <p:spPr>
          <a:xfrm>
            <a:off x="13577414" y="4033666"/>
            <a:ext cx="7792971" cy="17811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marL="790222" indent="-790222">
              <a:buSzPct val="75000"/>
              <a:buChar char="★"/>
              <a:defRPr sz="6400" b="0" spc="-128">
                <a:solidFill>
                  <a:srgbClr val="DCDEE0"/>
                </a:solidFill>
              </a:defRPr>
            </a:pPr>
            <a:r>
              <a:t>Founder, Lead Dev</a:t>
            </a:r>
          </a:p>
          <a:p>
            <a:pPr>
              <a:defRPr sz="4300" b="0" spc="-85">
                <a:solidFill>
                  <a:srgbClr val="DCDEE0"/>
                </a:solidFill>
              </a:defRPr>
            </a:pPr>
            <a:r>
              <a:rPr u="sng">
                <a:hlinkClick r:id="rId4"/>
              </a:rPr>
              <a:t>Mobile Applify</a:t>
            </a:r>
          </a:p>
        </p:txBody>
      </p:sp>
      <p:sp>
        <p:nvSpPr>
          <p:cNvPr id="144" name="Vice President, DNN Association Organizer of DNN Summit"/>
          <p:cNvSpPr/>
          <p:nvPr/>
        </p:nvSpPr>
        <p:spPr>
          <a:xfrm>
            <a:off x="11364534" y="7388889"/>
            <a:ext cx="12218731" cy="17811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marL="790222" indent="-790222">
              <a:buSzPct val="75000"/>
              <a:buChar char="★"/>
              <a:defRPr sz="6400" b="0" spc="-128">
                <a:solidFill>
                  <a:srgbClr val="DCDEE0"/>
                </a:solidFill>
              </a:defRPr>
            </a:pPr>
            <a:r>
              <a:t>Vice President, DNN Association</a:t>
            </a:r>
            <a:br/>
            <a:r>
              <a:rPr sz="4300" spc="-85"/>
              <a:t>Organizer of DNN Summit</a:t>
            </a:r>
          </a:p>
        </p:txBody>
      </p:sp>
      <p:pic>
        <p:nvPicPr>
          <p:cNvPr id="145" name="Picture 7" descr="Picture 7"/>
          <p:cNvPicPr>
            <a:picLocks noChangeAspect="1"/>
          </p:cNvPicPr>
          <p:nvPr/>
        </p:nvPicPr>
        <p:blipFill>
          <a:blip r:embed="rId5">
            <a:extLst/>
          </a:blip>
          <a:stretch>
            <a:fillRect/>
          </a:stretch>
        </p:blipFill>
        <p:spPr>
          <a:xfrm>
            <a:off x="6640976" y="9043567"/>
            <a:ext cx="2718220" cy="2605363"/>
          </a:xfrm>
          <a:prstGeom prst="rect">
            <a:avLst/>
          </a:prstGeom>
          <a:ln w="12700">
            <a:miter lim="400000"/>
          </a:ln>
        </p:spPr>
      </p:pic>
      <p:pic>
        <p:nvPicPr>
          <p:cNvPr id="146" name="Picture 8" descr="Picture 8"/>
          <p:cNvPicPr>
            <a:picLocks noChangeAspect="1"/>
          </p:cNvPicPr>
          <p:nvPr/>
        </p:nvPicPr>
        <p:blipFill>
          <a:blip r:embed="rId6">
            <a:extLst/>
          </a:blip>
          <a:stretch>
            <a:fillRect/>
          </a:stretch>
        </p:blipFill>
        <p:spPr>
          <a:xfrm>
            <a:off x="6640976" y="5498890"/>
            <a:ext cx="2718220" cy="2718220"/>
          </a:xfrm>
          <a:prstGeom prst="rect">
            <a:avLst/>
          </a:prstGeom>
          <a:ln w="12700">
            <a:miter lim="400000"/>
          </a:ln>
        </p:spPr>
      </p:pic>
      <p:pic>
        <p:nvPicPr>
          <p:cNvPr id="147" name="Picture 9" descr="Picture 9"/>
          <p:cNvPicPr>
            <a:picLocks noChangeAspect="1"/>
          </p:cNvPicPr>
          <p:nvPr/>
        </p:nvPicPr>
        <p:blipFill>
          <a:blip r:embed="rId7">
            <a:extLst/>
          </a:blip>
          <a:stretch>
            <a:fillRect/>
          </a:stretch>
        </p:blipFill>
        <p:spPr>
          <a:xfrm>
            <a:off x="1293172" y="1999928"/>
            <a:ext cx="4164062" cy="9716144"/>
          </a:xfrm>
          <a:prstGeom prst="rect">
            <a:avLst/>
          </a:prstGeom>
          <a:ln w="12700">
            <a:miter lim="400000"/>
          </a:ln>
          <a:effectLst>
            <a:outerShdw blurRad="63500" dist="152400" dir="3240000" rotWithShape="0">
              <a:srgbClr val="000000">
                <a:alpha val="20000"/>
              </a:srgbClr>
            </a:outerShdw>
          </a:effectLst>
        </p:spPr>
      </p:pic>
      <p:pic>
        <p:nvPicPr>
          <p:cNvPr id="148" name="Picture 5" descr="Picture 5"/>
          <p:cNvPicPr>
            <a:picLocks noChangeAspect="1"/>
          </p:cNvPicPr>
          <p:nvPr/>
        </p:nvPicPr>
        <p:blipFill>
          <a:blip r:embed="rId8">
            <a:extLst/>
          </a:blip>
          <a:stretch>
            <a:fillRect/>
          </a:stretch>
        </p:blipFill>
        <p:spPr>
          <a:xfrm>
            <a:off x="6639998" y="2132491"/>
            <a:ext cx="2720177" cy="2718220"/>
          </a:xfrm>
          <a:prstGeom prst="rect">
            <a:avLst/>
          </a:prstGeom>
          <a:ln w="12700">
            <a:miter lim="400000"/>
          </a:ln>
        </p:spPr>
      </p:pic>
      <p:sp>
        <p:nvSpPr>
          <p:cNvPr id="149" name="Co-President, Southern Fried DNN Monthly Meetups"/>
          <p:cNvSpPr/>
          <p:nvPr/>
        </p:nvSpPr>
        <p:spPr>
          <a:xfrm>
            <a:off x="10981939" y="10744110"/>
            <a:ext cx="12983921" cy="17811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marL="790222" indent="-790222">
              <a:buSzPct val="75000"/>
              <a:buChar char="★"/>
              <a:defRPr sz="6400" b="0" spc="-128">
                <a:solidFill>
                  <a:srgbClr val="DCDEE0"/>
                </a:solidFill>
              </a:defRPr>
            </a:pPr>
            <a:r>
              <a:t>Co-President, Southern Fried DNN</a:t>
            </a:r>
            <a:br/>
            <a:r>
              <a:rPr sz="4300" spc="-85"/>
              <a:t>Monthly Meetups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42"/>
                                        </p:tgtEl>
                                        <p:attrNameLst>
                                          <p:attrName>style.visibility</p:attrName>
                                        </p:attrNameLst>
                                      </p:cBhvr>
                                      <p:to>
                                        <p:strVal val="visible"/>
                                      </p:to>
                                    </p:set>
                                    <p:animEffect transition="in" filter="dissolve">
                                      <p:cBhvr>
                                        <p:cTn id="7" dur="1000"/>
                                        <p:tgtEl>
                                          <p:spTgt spid="142"/>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143"/>
                                        </p:tgtEl>
                                        <p:attrNameLst>
                                          <p:attrName>style.visibility</p:attrName>
                                        </p:attrNameLst>
                                      </p:cBhvr>
                                      <p:to>
                                        <p:strVal val="visible"/>
                                      </p:to>
                                    </p:set>
                                    <p:animEffect transition="in" filter="dissolve">
                                      <p:cBhvr>
                                        <p:cTn id="11" dur="1000"/>
                                        <p:tgtEl>
                                          <p:spTgt spid="143"/>
                                        </p:tgtEl>
                                      </p:cBhvr>
                                    </p:animEffect>
                                  </p:childTnLst>
                                </p:cTn>
                              </p:par>
                            </p:childTnLst>
                          </p:cTn>
                        </p:par>
                        <p:par>
                          <p:cTn id="12" fill="hold">
                            <p:stCondLst>
                              <p:cond delay="2000"/>
                            </p:stCondLst>
                            <p:childTnLst>
                              <p:par>
                                <p:cTn id="13" presetID="9" presetClass="entr" fill="hold" grpId="3" nodeType="afterEffect">
                                  <p:stCondLst>
                                    <p:cond delay="0"/>
                                  </p:stCondLst>
                                  <p:iterate>
                                    <p:tmAbs val="0"/>
                                  </p:iterate>
                                  <p:childTnLst>
                                    <p:set>
                                      <p:cBhvr>
                                        <p:cTn id="14" fill="hold"/>
                                        <p:tgtEl>
                                          <p:spTgt spid="144"/>
                                        </p:tgtEl>
                                        <p:attrNameLst>
                                          <p:attrName>style.visibility</p:attrName>
                                        </p:attrNameLst>
                                      </p:cBhvr>
                                      <p:to>
                                        <p:strVal val="visible"/>
                                      </p:to>
                                    </p:set>
                                    <p:animEffect transition="in" filter="dissolve">
                                      <p:cBhvr>
                                        <p:cTn id="15" dur="1000"/>
                                        <p:tgtEl>
                                          <p:spTgt spid="144"/>
                                        </p:tgtEl>
                                      </p:cBhvr>
                                    </p:animEffect>
                                  </p:childTnLst>
                                </p:cTn>
                              </p:par>
                            </p:childTnLst>
                          </p:cTn>
                        </p:par>
                        <p:par>
                          <p:cTn id="16" fill="hold">
                            <p:stCondLst>
                              <p:cond delay="3000"/>
                            </p:stCondLst>
                            <p:childTnLst>
                              <p:par>
                                <p:cTn id="17" presetID="9" presetClass="entr" fill="hold" grpId="4" nodeType="afterEffect">
                                  <p:stCondLst>
                                    <p:cond delay="0"/>
                                  </p:stCondLst>
                                  <p:iterate>
                                    <p:tmAbs val="0"/>
                                  </p:iterate>
                                  <p:childTnLst>
                                    <p:set>
                                      <p:cBhvr>
                                        <p:cTn id="18" fill="hold"/>
                                        <p:tgtEl>
                                          <p:spTgt spid="149"/>
                                        </p:tgtEl>
                                        <p:attrNameLst>
                                          <p:attrName>style.visibility</p:attrName>
                                        </p:attrNameLst>
                                      </p:cBhvr>
                                      <p:to>
                                        <p:strVal val="visible"/>
                                      </p:to>
                                    </p:set>
                                    <p:animEffect transition="in" filter="dissolve">
                                      <p:cBhvr>
                                        <p:cTn id="19" dur="10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1" animBg="1" advAuto="0"/>
      <p:bldP spid="143" grpId="2" animBg="1" advAuto="0"/>
      <p:bldP spid="144" grpId="3" animBg="1" advAuto="0"/>
      <p:bldP spid="149" grpId="4"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Line"/>
          <p:cNvSpPr/>
          <p:nvPr/>
        </p:nvSpPr>
        <p:spPr>
          <a:xfrm flipH="1">
            <a:off x="12427089" y="6377570"/>
            <a:ext cx="1" cy="7759608"/>
          </a:xfrm>
          <a:prstGeom prst="line">
            <a:avLst/>
          </a:prstGeom>
          <a:ln w="25400">
            <a:solidFill>
              <a:srgbClr val="74F07A"/>
            </a:solidFill>
            <a:miter lim="400000"/>
          </a:ln>
        </p:spPr>
        <p:txBody>
          <a:bodyPr lIns="50800" tIns="50800" rIns="50800" bIns="50800" anchor="ctr"/>
          <a:lstStyle/>
          <a:p>
            <a:pPr algn="l">
              <a:lnSpc>
                <a:spcPct val="110000"/>
              </a:lnSpc>
              <a:defRPr sz="2700" b="0"/>
            </a:pPr>
            <a:endParaRPr/>
          </a:p>
        </p:txBody>
      </p:sp>
      <p:sp>
        <p:nvSpPr>
          <p:cNvPr id="152" name="Line"/>
          <p:cNvSpPr/>
          <p:nvPr/>
        </p:nvSpPr>
        <p:spPr>
          <a:xfrm>
            <a:off x="12421032" y="4233858"/>
            <a:ext cx="1" cy="3818519"/>
          </a:xfrm>
          <a:prstGeom prst="line">
            <a:avLst/>
          </a:prstGeom>
          <a:ln w="25400">
            <a:solidFill>
              <a:srgbClr val="74F07A"/>
            </a:solidFill>
            <a:miter lim="400000"/>
          </a:ln>
        </p:spPr>
        <p:txBody>
          <a:bodyPr lIns="50800" tIns="50800" rIns="50800" bIns="50800" anchor="ctr"/>
          <a:lstStyle/>
          <a:p>
            <a:pPr algn="l">
              <a:lnSpc>
                <a:spcPct val="110000"/>
              </a:lnSpc>
              <a:defRPr sz="2700" b="0"/>
            </a:pPr>
            <a:endParaRPr/>
          </a:p>
        </p:txBody>
      </p:sp>
      <p:grpSp>
        <p:nvGrpSpPr>
          <p:cNvPr id="155" name="Group"/>
          <p:cNvGrpSpPr/>
          <p:nvPr/>
        </p:nvGrpSpPr>
        <p:grpSpPr>
          <a:xfrm>
            <a:off x="10294738" y="5626830"/>
            <a:ext cx="2132450" cy="2462340"/>
            <a:chOff x="164945" y="0"/>
            <a:chExt cx="2132448" cy="2462339"/>
          </a:xfrm>
        </p:grpSpPr>
        <p:sp>
          <p:nvSpPr>
            <p:cNvPr id="153" name="Polygon"/>
            <p:cNvSpPr/>
            <p:nvPr/>
          </p:nvSpPr>
          <p:spPr>
            <a:xfrm>
              <a:off x="164945" y="0"/>
              <a:ext cx="2132449" cy="246234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noFill/>
            <a:ln w="25400" cap="flat">
              <a:solidFill>
                <a:srgbClr val="74F07A"/>
              </a:solidFill>
              <a:prstDash val="solid"/>
              <a:miter lim="400000"/>
            </a:ln>
            <a:effectLst/>
          </p:spPr>
          <p:txBody>
            <a:bodyPr wrap="square" lIns="50800" tIns="50800" rIns="50800" bIns="50800" numCol="1" anchor="ctr">
              <a:noAutofit/>
            </a:bodyPr>
            <a:lstStyle/>
            <a:p>
              <a:pPr>
                <a:defRPr sz="3200" b="0">
                  <a:latin typeface="Helvetica Light"/>
                  <a:ea typeface="Helvetica Light"/>
                  <a:cs typeface="Helvetica Light"/>
                  <a:sym typeface="Helvetica Light"/>
                </a:defRPr>
              </a:pPr>
              <a:endParaRPr/>
            </a:p>
          </p:txBody>
        </p:sp>
        <p:sp>
          <p:nvSpPr>
            <p:cNvPr id="154" name="2003"/>
            <p:cNvSpPr/>
            <p:nvPr/>
          </p:nvSpPr>
          <p:spPr>
            <a:xfrm>
              <a:off x="362719" y="778935"/>
              <a:ext cx="1600785" cy="777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t">
              <a:spAutoFit/>
            </a:bodyPr>
            <a:lstStyle>
              <a:lvl1pPr>
                <a:defRPr sz="4200" b="0"/>
              </a:lvl1pPr>
            </a:lstStyle>
            <a:p>
              <a:r>
                <a:t>2003</a:t>
              </a:r>
            </a:p>
          </p:txBody>
        </p:sp>
      </p:grpSp>
      <p:grpSp>
        <p:nvGrpSpPr>
          <p:cNvPr id="158" name="Group"/>
          <p:cNvGrpSpPr/>
          <p:nvPr/>
        </p:nvGrpSpPr>
        <p:grpSpPr>
          <a:xfrm>
            <a:off x="12421032" y="6877635"/>
            <a:ext cx="2132450" cy="2462340"/>
            <a:chOff x="164945" y="0"/>
            <a:chExt cx="2132448" cy="2462339"/>
          </a:xfrm>
        </p:grpSpPr>
        <p:sp>
          <p:nvSpPr>
            <p:cNvPr id="156" name="Polygon"/>
            <p:cNvSpPr/>
            <p:nvPr/>
          </p:nvSpPr>
          <p:spPr>
            <a:xfrm>
              <a:off x="164945" y="0"/>
              <a:ext cx="2132449" cy="246234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noFill/>
            <a:ln w="25400" cap="flat">
              <a:solidFill>
                <a:srgbClr val="74F07A"/>
              </a:solidFill>
              <a:prstDash val="solid"/>
              <a:miter lim="400000"/>
            </a:ln>
            <a:effectLst/>
          </p:spPr>
          <p:txBody>
            <a:bodyPr wrap="square" lIns="50800" tIns="50800" rIns="50800" bIns="50800" numCol="1" anchor="ctr">
              <a:noAutofit/>
            </a:bodyPr>
            <a:lstStyle/>
            <a:p>
              <a:pPr>
                <a:defRPr sz="3200" b="0">
                  <a:latin typeface="Helvetica Light"/>
                  <a:ea typeface="Helvetica Light"/>
                  <a:cs typeface="Helvetica Light"/>
                  <a:sym typeface="Helvetica Light"/>
                </a:defRPr>
              </a:pPr>
              <a:endParaRPr/>
            </a:p>
          </p:txBody>
        </p:sp>
        <p:sp>
          <p:nvSpPr>
            <p:cNvPr id="157" name="2017"/>
            <p:cNvSpPr/>
            <p:nvPr/>
          </p:nvSpPr>
          <p:spPr>
            <a:xfrm>
              <a:off x="492877" y="842232"/>
              <a:ext cx="1600785" cy="777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t">
              <a:spAutoFit/>
            </a:bodyPr>
            <a:lstStyle>
              <a:lvl1pPr>
                <a:defRPr sz="4200" b="0"/>
              </a:lvl1pPr>
            </a:lstStyle>
            <a:p>
              <a:r>
                <a:t>2017</a:t>
              </a:r>
            </a:p>
          </p:txBody>
        </p:sp>
      </p:grpSp>
      <p:sp>
        <p:nvSpPr>
          <p:cNvPr id="159" name="DotNetNuke Tops…"/>
          <p:cNvSpPr/>
          <p:nvPr/>
        </p:nvSpPr>
        <p:spPr>
          <a:xfrm>
            <a:off x="1220575" y="10420663"/>
            <a:ext cx="8354026" cy="24542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defRPr sz="7600" b="0" spc="-152"/>
            </a:pPr>
            <a:r>
              <a:t>DotNetNuke Tops </a:t>
            </a:r>
          </a:p>
          <a:p>
            <a:pPr>
              <a:defRPr sz="7600" b="0" spc="-152"/>
            </a:pPr>
            <a:r>
              <a:t>9,000 Registrations!</a:t>
            </a:r>
          </a:p>
        </p:txBody>
      </p:sp>
      <p:pic>
        <p:nvPicPr>
          <p:cNvPr id="160" name="2017-02-11_11-40-32.png" descr="2017-02-11_11-40-32.png"/>
          <p:cNvPicPr>
            <a:picLocks noChangeAspect="1"/>
          </p:cNvPicPr>
          <p:nvPr/>
        </p:nvPicPr>
        <p:blipFill>
          <a:blip r:embed="rId3">
            <a:extLst/>
          </a:blip>
          <a:srcRect/>
          <a:stretch>
            <a:fillRect/>
          </a:stretch>
        </p:blipFill>
        <p:spPr>
          <a:xfrm>
            <a:off x="14877034" y="3931520"/>
            <a:ext cx="8162422" cy="6041890"/>
          </a:xfrm>
          <a:prstGeom prst="rect">
            <a:avLst/>
          </a:prstGeom>
          <a:ln w="12700">
            <a:miter lim="400000"/>
          </a:ln>
        </p:spPr>
      </p:pic>
      <p:pic>
        <p:nvPicPr>
          <p:cNvPr id="161" name="2017-02-11_11-30-20.png" descr="2017-02-11_11-30-20.png"/>
          <p:cNvPicPr>
            <a:picLocks noChangeAspect="1"/>
          </p:cNvPicPr>
          <p:nvPr/>
        </p:nvPicPr>
        <p:blipFill>
          <a:blip r:embed="rId4">
            <a:extLst/>
          </a:blip>
          <a:srcRect r="23944"/>
          <a:stretch>
            <a:fillRect/>
          </a:stretch>
        </p:blipFill>
        <p:spPr>
          <a:xfrm>
            <a:off x="822109" y="3927594"/>
            <a:ext cx="9150914" cy="5854289"/>
          </a:xfrm>
          <a:prstGeom prst="rect">
            <a:avLst/>
          </a:prstGeom>
          <a:ln w="12700">
            <a:miter lim="400000"/>
          </a:ln>
        </p:spPr>
      </p:pic>
      <p:sp>
        <p:nvSpPr>
          <p:cNvPr id="162" name="DNN Has Evolved"/>
          <p:cNvSpPr/>
          <p:nvPr/>
        </p:nvSpPr>
        <p:spPr>
          <a:xfrm>
            <a:off x="6518084" y="749209"/>
            <a:ext cx="11347832" cy="2197228"/>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nSpc>
                <a:spcPct val="80000"/>
              </a:lnSpc>
              <a:defRPr sz="18000" b="0" spc="-360">
                <a:latin typeface="+mj-lt"/>
                <a:ea typeface="+mj-ea"/>
                <a:cs typeface="+mj-cs"/>
                <a:sym typeface="SignPainter-HouseScript"/>
              </a:defRPr>
            </a:lvl1pPr>
          </a:lstStyle>
          <a:p>
            <a:r>
              <a:t>DNN Has Evolved</a:t>
            </a:r>
          </a:p>
        </p:txBody>
      </p:sp>
      <p:sp>
        <p:nvSpPr>
          <p:cNvPr id="163" name="Fortune 500…"/>
          <p:cNvSpPr/>
          <p:nvPr/>
        </p:nvSpPr>
        <p:spPr>
          <a:xfrm>
            <a:off x="15011131" y="10420663"/>
            <a:ext cx="7893973" cy="24542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defRPr sz="7600" b="0" spc="-152"/>
            </a:pPr>
            <a:r>
              <a:t>Fortune 500</a:t>
            </a:r>
          </a:p>
          <a:p>
            <a:pPr>
              <a:defRPr sz="7600" b="0" spc="-152"/>
            </a:pPr>
            <a:r>
              <a:t>Companies Galore</a:t>
            </a:r>
          </a:p>
        </p:txBody>
      </p:sp>
      <p:pic>
        <p:nvPicPr>
          <p:cNvPr id="164" name="Line" descr="Line"/>
          <p:cNvPicPr>
            <a:picLocks/>
          </p:cNvPicPr>
          <p:nvPr/>
        </p:nvPicPr>
        <p:blipFill>
          <a:blip r:embed="rId5">
            <a:extLst/>
          </a:blip>
          <a:stretch>
            <a:fillRect/>
          </a:stretch>
        </p:blipFill>
        <p:spPr>
          <a:xfrm rot="5400000">
            <a:off x="235449" y="3539410"/>
            <a:ext cx="9064869" cy="1356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push dir="r"/>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61"/>
                                        </p:tgtEl>
                                        <p:attrNameLst>
                                          <p:attrName>style.visibility</p:attrName>
                                        </p:attrNameLst>
                                      </p:cBhvr>
                                      <p:to>
                                        <p:strVal val="visible"/>
                                      </p:to>
                                    </p:set>
                                    <p:animEffect transition="in" filter="dissolve">
                                      <p:cBhvr>
                                        <p:cTn id="7" dur="1000"/>
                                        <p:tgtEl>
                                          <p:spTgt spid="161"/>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155"/>
                                        </p:tgtEl>
                                        <p:attrNameLst>
                                          <p:attrName>style.visibility</p:attrName>
                                        </p:attrNameLst>
                                      </p:cBhvr>
                                      <p:to>
                                        <p:strVal val="visible"/>
                                      </p:to>
                                    </p:set>
                                    <p:animEffect transition="in" filter="dissolve">
                                      <p:cBhvr>
                                        <p:cTn id="11" dur="500"/>
                                        <p:tgtEl>
                                          <p:spTgt spid="15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3" nodeType="clickEffect">
                                  <p:stCondLst>
                                    <p:cond delay="0"/>
                                  </p:stCondLst>
                                  <p:iterate>
                                    <p:tmAbs val="0"/>
                                  </p:iterate>
                                  <p:childTnLst>
                                    <p:set>
                                      <p:cBhvr>
                                        <p:cTn id="15" fill="hold"/>
                                        <p:tgtEl>
                                          <p:spTgt spid="164"/>
                                        </p:tgtEl>
                                        <p:attrNameLst>
                                          <p:attrName>style.visibility</p:attrName>
                                        </p:attrNameLst>
                                      </p:cBhvr>
                                      <p:to>
                                        <p:strVal val="visible"/>
                                      </p:to>
                                    </p:set>
                                    <p:animEffect transition="in" filter="wipe(up)">
                                      <p:cBhvr>
                                        <p:cTn id="16" dur="499"/>
                                        <p:tgtEl>
                                          <p:spTgt spid="164"/>
                                        </p:tgtEl>
                                      </p:cBhvr>
                                    </p:animEffect>
                                  </p:childTnLst>
                                </p:cTn>
                              </p:par>
                            </p:childTnLst>
                          </p:cTn>
                        </p:par>
                        <p:par>
                          <p:cTn id="17" fill="hold">
                            <p:stCondLst>
                              <p:cond delay="499"/>
                            </p:stCondLst>
                            <p:childTnLst>
                              <p:par>
                                <p:cTn id="18" presetID="9" presetClass="entr" fill="hold" grpId="4" nodeType="afterEffect">
                                  <p:stCondLst>
                                    <p:cond delay="200"/>
                                  </p:stCondLst>
                                  <p:iterate>
                                    <p:tmAbs val="0"/>
                                  </p:iterate>
                                  <p:childTnLst>
                                    <p:set>
                                      <p:cBhvr>
                                        <p:cTn id="19" fill="hold"/>
                                        <p:tgtEl>
                                          <p:spTgt spid="159"/>
                                        </p:tgtEl>
                                        <p:attrNameLst>
                                          <p:attrName>style.visibility</p:attrName>
                                        </p:attrNameLst>
                                      </p:cBhvr>
                                      <p:to>
                                        <p:strVal val="visible"/>
                                      </p:to>
                                    </p:set>
                                    <p:animEffect transition="in" filter="dissolve">
                                      <p:cBhvr>
                                        <p:cTn id="20" dur="1000"/>
                                        <p:tgtEl>
                                          <p:spTgt spid="159"/>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5" nodeType="clickEffect">
                                  <p:stCondLst>
                                    <p:cond delay="0"/>
                                  </p:stCondLst>
                                  <p:iterate>
                                    <p:tmAbs val="0"/>
                                  </p:iterate>
                                  <p:childTnLst>
                                    <p:set>
                                      <p:cBhvr>
                                        <p:cTn id="24" fill="hold"/>
                                        <p:tgtEl>
                                          <p:spTgt spid="160"/>
                                        </p:tgtEl>
                                        <p:attrNameLst>
                                          <p:attrName>style.visibility</p:attrName>
                                        </p:attrNameLst>
                                      </p:cBhvr>
                                      <p:to>
                                        <p:strVal val="visible"/>
                                      </p:to>
                                    </p:set>
                                    <p:animEffect transition="in" filter="dissolve">
                                      <p:cBhvr>
                                        <p:cTn id="25" dur="1000"/>
                                        <p:tgtEl>
                                          <p:spTgt spid="160"/>
                                        </p:tgtEl>
                                      </p:cBhvr>
                                    </p:animEffect>
                                  </p:childTnLst>
                                </p:cTn>
                              </p:par>
                            </p:childTnLst>
                          </p:cTn>
                        </p:par>
                        <p:par>
                          <p:cTn id="26" fill="hold">
                            <p:stCondLst>
                              <p:cond delay="1000"/>
                            </p:stCondLst>
                            <p:childTnLst>
                              <p:par>
                                <p:cTn id="27" presetID="9" presetClass="entr" fill="hold" grpId="6" nodeType="afterEffect">
                                  <p:stCondLst>
                                    <p:cond delay="0"/>
                                  </p:stCondLst>
                                  <p:iterate>
                                    <p:tmAbs val="0"/>
                                  </p:iterate>
                                  <p:childTnLst>
                                    <p:set>
                                      <p:cBhvr>
                                        <p:cTn id="28" fill="hold"/>
                                        <p:tgtEl>
                                          <p:spTgt spid="158"/>
                                        </p:tgtEl>
                                        <p:attrNameLst>
                                          <p:attrName>style.visibility</p:attrName>
                                        </p:attrNameLst>
                                      </p:cBhvr>
                                      <p:to>
                                        <p:strVal val="visible"/>
                                      </p:to>
                                    </p:set>
                                    <p:animEffect transition="in" filter="dissolve">
                                      <p:cBhvr>
                                        <p:cTn id="29" dur="1000"/>
                                        <p:tgtEl>
                                          <p:spTgt spid="158"/>
                                        </p:tgtEl>
                                      </p:cBhvr>
                                    </p:animEffect>
                                  </p:childTnLst>
                                </p:cTn>
                              </p:par>
                            </p:childTnLst>
                          </p:cTn>
                        </p:par>
                        <p:par>
                          <p:cTn id="30" fill="hold">
                            <p:stCondLst>
                              <p:cond delay="2000"/>
                            </p:stCondLst>
                            <p:childTnLst>
                              <p:par>
                                <p:cTn id="31" presetID="9" presetClass="entr" fill="hold" grpId="7" nodeType="afterEffect">
                                  <p:stCondLst>
                                    <p:cond delay="500"/>
                                  </p:stCondLst>
                                  <p:iterate>
                                    <p:tmAbs val="0"/>
                                  </p:iterate>
                                  <p:childTnLst>
                                    <p:set>
                                      <p:cBhvr>
                                        <p:cTn id="32" fill="hold"/>
                                        <p:tgtEl>
                                          <p:spTgt spid="163"/>
                                        </p:tgtEl>
                                        <p:attrNameLst>
                                          <p:attrName>style.visibility</p:attrName>
                                        </p:attrNameLst>
                                      </p:cBhvr>
                                      <p:to>
                                        <p:strVal val="visible"/>
                                      </p:to>
                                    </p:set>
                                    <p:animEffect transition="in" filter="dissolve">
                                      <p:cBhvr>
                                        <p:cTn id="33" dur="10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2" animBg="1" advAuto="0"/>
      <p:bldP spid="158" grpId="6" animBg="1" advAuto="0"/>
      <p:bldP spid="159" grpId="4" animBg="1" advAuto="0"/>
      <p:bldP spid="160" grpId="5" animBg="1" advAuto="0"/>
      <p:bldP spid="161" grpId="1" animBg="1" advAuto="0"/>
      <p:bldP spid="163" grpId="7" animBg="1" advAuto="0"/>
      <p:bldP spid="164" grpId="3"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Line"/>
          <p:cNvSpPr/>
          <p:nvPr/>
        </p:nvSpPr>
        <p:spPr>
          <a:xfrm flipH="1">
            <a:off x="12427089" y="6377570"/>
            <a:ext cx="1" cy="7759608"/>
          </a:xfrm>
          <a:prstGeom prst="line">
            <a:avLst/>
          </a:prstGeom>
          <a:ln w="25400">
            <a:solidFill>
              <a:srgbClr val="74F07A"/>
            </a:solidFill>
            <a:miter lim="400000"/>
          </a:ln>
        </p:spPr>
        <p:txBody>
          <a:bodyPr lIns="50800" tIns="50800" rIns="50800" bIns="50800" anchor="ctr"/>
          <a:lstStyle/>
          <a:p>
            <a:pPr algn="l">
              <a:lnSpc>
                <a:spcPct val="110000"/>
              </a:lnSpc>
              <a:defRPr sz="2700" b="0"/>
            </a:pPr>
            <a:endParaRPr/>
          </a:p>
        </p:txBody>
      </p:sp>
      <p:sp>
        <p:nvSpPr>
          <p:cNvPr id="170" name="Line"/>
          <p:cNvSpPr/>
          <p:nvPr/>
        </p:nvSpPr>
        <p:spPr>
          <a:xfrm>
            <a:off x="12421032" y="4233858"/>
            <a:ext cx="1" cy="3818519"/>
          </a:xfrm>
          <a:prstGeom prst="line">
            <a:avLst/>
          </a:prstGeom>
          <a:ln w="25400">
            <a:solidFill>
              <a:srgbClr val="74F07A"/>
            </a:solidFill>
            <a:miter lim="400000"/>
          </a:ln>
        </p:spPr>
        <p:txBody>
          <a:bodyPr lIns="50800" tIns="50800" rIns="50800" bIns="50800" anchor="ctr"/>
          <a:lstStyle/>
          <a:p>
            <a:pPr algn="l">
              <a:lnSpc>
                <a:spcPct val="110000"/>
              </a:lnSpc>
              <a:defRPr sz="2700" b="0"/>
            </a:pPr>
            <a:endParaRPr/>
          </a:p>
        </p:txBody>
      </p:sp>
      <p:grpSp>
        <p:nvGrpSpPr>
          <p:cNvPr id="173" name="Group"/>
          <p:cNvGrpSpPr/>
          <p:nvPr/>
        </p:nvGrpSpPr>
        <p:grpSpPr>
          <a:xfrm>
            <a:off x="10294738" y="5626830"/>
            <a:ext cx="2132450" cy="2462340"/>
            <a:chOff x="164945" y="0"/>
            <a:chExt cx="2132448" cy="2462339"/>
          </a:xfrm>
        </p:grpSpPr>
        <p:sp>
          <p:nvSpPr>
            <p:cNvPr id="171" name="Polygon"/>
            <p:cNvSpPr/>
            <p:nvPr/>
          </p:nvSpPr>
          <p:spPr>
            <a:xfrm>
              <a:off x="164945" y="0"/>
              <a:ext cx="2132449" cy="246234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noFill/>
            <a:ln w="25400" cap="flat">
              <a:solidFill>
                <a:srgbClr val="74F07A"/>
              </a:solidFill>
              <a:prstDash val="solid"/>
              <a:miter lim="400000"/>
            </a:ln>
            <a:effectLst/>
          </p:spPr>
          <p:txBody>
            <a:bodyPr wrap="square" lIns="50800" tIns="50800" rIns="50800" bIns="50800" numCol="1" anchor="ctr">
              <a:noAutofit/>
            </a:bodyPr>
            <a:lstStyle/>
            <a:p>
              <a:pPr>
                <a:defRPr sz="3200" b="0">
                  <a:latin typeface="Helvetica Light"/>
                  <a:ea typeface="Helvetica Light"/>
                  <a:cs typeface="Helvetica Light"/>
                  <a:sym typeface="Helvetica Light"/>
                </a:defRPr>
              </a:pPr>
              <a:endParaRPr/>
            </a:p>
          </p:txBody>
        </p:sp>
        <p:sp>
          <p:nvSpPr>
            <p:cNvPr id="172" name="2003"/>
            <p:cNvSpPr/>
            <p:nvPr/>
          </p:nvSpPr>
          <p:spPr>
            <a:xfrm>
              <a:off x="362719" y="778935"/>
              <a:ext cx="1600785" cy="777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t">
              <a:spAutoFit/>
            </a:bodyPr>
            <a:lstStyle>
              <a:lvl1pPr>
                <a:defRPr sz="4200" b="0"/>
              </a:lvl1pPr>
            </a:lstStyle>
            <a:p>
              <a:r>
                <a:t>2003</a:t>
              </a:r>
            </a:p>
          </p:txBody>
        </p:sp>
      </p:grpSp>
      <p:grpSp>
        <p:nvGrpSpPr>
          <p:cNvPr id="176" name="Group"/>
          <p:cNvGrpSpPr/>
          <p:nvPr/>
        </p:nvGrpSpPr>
        <p:grpSpPr>
          <a:xfrm>
            <a:off x="12421032" y="6877635"/>
            <a:ext cx="2132450" cy="2462340"/>
            <a:chOff x="164945" y="0"/>
            <a:chExt cx="2132448" cy="2462339"/>
          </a:xfrm>
        </p:grpSpPr>
        <p:sp>
          <p:nvSpPr>
            <p:cNvPr id="174" name="Polygon"/>
            <p:cNvSpPr/>
            <p:nvPr/>
          </p:nvSpPr>
          <p:spPr>
            <a:xfrm>
              <a:off x="164945" y="0"/>
              <a:ext cx="2132449" cy="246234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noFill/>
            <a:ln w="25400" cap="flat">
              <a:solidFill>
                <a:srgbClr val="74F07A"/>
              </a:solidFill>
              <a:prstDash val="solid"/>
              <a:miter lim="400000"/>
            </a:ln>
            <a:effectLst/>
          </p:spPr>
          <p:txBody>
            <a:bodyPr wrap="square" lIns="50800" tIns="50800" rIns="50800" bIns="50800" numCol="1" anchor="ctr">
              <a:noAutofit/>
            </a:bodyPr>
            <a:lstStyle/>
            <a:p>
              <a:pPr>
                <a:defRPr sz="3200" b="0">
                  <a:latin typeface="Helvetica Light"/>
                  <a:ea typeface="Helvetica Light"/>
                  <a:cs typeface="Helvetica Light"/>
                  <a:sym typeface="Helvetica Light"/>
                </a:defRPr>
              </a:pPr>
              <a:endParaRPr/>
            </a:p>
          </p:txBody>
        </p:sp>
        <p:sp>
          <p:nvSpPr>
            <p:cNvPr id="175" name="2017"/>
            <p:cNvSpPr/>
            <p:nvPr/>
          </p:nvSpPr>
          <p:spPr>
            <a:xfrm>
              <a:off x="492877" y="842232"/>
              <a:ext cx="1600785" cy="777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t">
              <a:spAutoFit/>
            </a:bodyPr>
            <a:lstStyle>
              <a:lvl1pPr>
                <a:defRPr sz="4200" b="0"/>
              </a:lvl1pPr>
            </a:lstStyle>
            <a:p>
              <a:r>
                <a:t>2017</a:t>
              </a:r>
            </a:p>
          </p:txBody>
        </p:sp>
      </p:grpSp>
      <p:sp>
        <p:nvSpPr>
          <p:cNvPr id="177" name="Drag N’ Drop Mayhem Windows Only"/>
          <p:cNvSpPr/>
          <p:nvPr/>
        </p:nvSpPr>
        <p:spPr>
          <a:xfrm>
            <a:off x="1318796" y="10185284"/>
            <a:ext cx="9354554" cy="24542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defRPr sz="7600" b="0" spc="-152"/>
            </a:pPr>
            <a:r>
              <a:t>Drag N’ Drop Mayhem</a:t>
            </a:r>
            <a:br/>
            <a:r>
              <a:t>Windows Only</a:t>
            </a:r>
          </a:p>
        </p:txBody>
      </p:sp>
      <p:pic>
        <p:nvPicPr>
          <p:cNvPr id="178" name="2017-02-13_14-44-34.png" descr="2017-02-13_14-44-34.png"/>
          <p:cNvPicPr>
            <a:picLocks noChangeAspect="1"/>
          </p:cNvPicPr>
          <p:nvPr/>
        </p:nvPicPr>
        <p:blipFill>
          <a:blip r:embed="rId3">
            <a:extLst/>
          </a:blip>
          <a:srcRect t="2780" b="2780"/>
          <a:stretch>
            <a:fillRect/>
          </a:stretch>
        </p:blipFill>
        <p:spPr>
          <a:xfrm>
            <a:off x="15247655" y="4217392"/>
            <a:ext cx="8340303" cy="5281249"/>
          </a:xfrm>
          <a:prstGeom prst="rect">
            <a:avLst/>
          </a:prstGeom>
          <a:ln w="12700">
            <a:miter lim="400000"/>
          </a:ln>
        </p:spPr>
      </p:pic>
      <p:pic>
        <p:nvPicPr>
          <p:cNvPr id="179" name="vs-2003-web-user-control1.jpg" descr="vs-2003-web-user-control1.jpg"/>
          <p:cNvPicPr>
            <a:picLocks noChangeAspect="1"/>
          </p:cNvPicPr>
          <p:nvPr/>
        </p:nvPicPr>
        <p:blipFill>
          <a:blip r:embed="rId4">
            <a:extLst/>
          </a:blip>
          <a:srcRect l="128" r="128"/>
          <a:stretch>
            <a:fillRect/>
          </a:stretch>
        </p:blipFill>
        <p:spPr>
          <a:xfrm>
            <a:off x="1788934" y="3741102"/>
            <a:ext cx="7122913" cy="6227273"/>
          </a:xfrm>
          <a:prstGeom prst="rect">
            <a:avLst/>
          </a:prstGeom>
          <a:ln w="12700">
            <a:miter lim="400000"/>
          </a:ln>
        </p:spPr>
      </p:pic>
      <p:sp>
        <p:nvSpPr>
          <p:cNvPr id="180" name="Editors Have Evolved"/>
          <p:cNvSpPr/>
          <p:nvPr/>
        </p:nvSpPr>
        <p:spPr>
          <a:xfrm>
            <a:off x="5403659" y="749209"/>
            <a:ext cx="13576682" cy="2197228"/>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nSpc>
                <a:spcPct val="80000"/>
              </a:lnSpc>
              <a:defRPr sz="18000" b="0" spc="-360">
                <a:latin typeface="+mj-lt"/>
                <a:ea typeface="+mj-ea"/>
                <a:cs typeface="+mj-cs"/>
                <a:sym typeface="SignPainter-HouseScript"/>
              </a:defRPr>
            </a:lvl1pPr>
          </a:lstStyle>
          <a:p>
            <a:r>
              <a:t>Editors Have Evolved</a:t>
            </a:r>
          </a:p>
        </p:txBody>
      </p:sp>
      <p:sp>
        <p:nvSpPr>
          <p:cNvPr id="181" name="Fast, Efficient Coding Cross-Platform"/>
          <p:cNvSpPr/>
          <p:nvPr/>
        </p:nvSpPr>
        <p:spPr>
          <a:xfrm>
            <a:off x="14514336" y="10185284"/>
            <a:ext cx="8887563" cy="24542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defRPr sz="7600" b="0" spc="-152"/>
            </a:pPr>
            <a:r>
              <a:t>Fast, Efficient Coding</a:t>
            </a:r>
            <a:br/>
            <a:r>
              <a:t>Cross-Platform</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73"/>
                                        </p:tgtEl>
                                        <p:attrNameLst>
                                          <p:attrName>style.visibility</p:attrName>
                                        </p:attrNameLst>
                                      </p:cBhvr>
                                      <p:to>
                                        <p:strVal val="visible"/>
                                      </p:to>
                                    </p:set>
                                    <p:animEffect transition="in" filter="dissolve">
                                      <p:cBhvr>
                                        <p:cTn id="7" dur="5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79"/>
                                        </p:tgtEl>
                                        <p:attrNameLst>
                                          <p:attrName>style.visibility</p:attrName>
                                        </p:attrNameLst>
                                      </p:cBhvr>
                                      <p:to>
                                        <p:strVal val="visible"/>
                                      </p:to>
                                    </p:set>
                                    <p:animEffect transition="in" filter="dissolve">
                                      <p:cBhvr>
                                        <p:cTn id="12" dur="1000"/>
                                        <p:tgtEl>
                                          <p:spTgt spid="179"/>
                                        </p:tgtEl>
                                      </p:cBhvr>
                                    </p:animEffect>
                                  </p:childTnLst>
                                </p:cTn>
                              </p:par>
                            </p:childTnLst>
                          </p:cTn>
                        </p:par>
                        <p:par>
                          <p:cTn id="13" fill="hold">
                            <p:stCondLst>
                              <p:cond delay="1000"/>
                            </p:stCondLst>
                            <p:childTnLst>
                              <p:par>
                                <p:cTn id="14" presetID="9" presetClass="entr" fill="hold" grpId="3" nodeType="afterEffect">
                                  <p:stCondLst>
                                    <p:cond delay="500"/>
                                  </p:stCondLst>
                                  <p:iterate>
                                    <p:tmAbs val="0"/>
                                  </p:iterate>
                                  <p:childTnLst>
                                    <p:set>
                                      <p:cBhvr>
                                        <p:cTn id="15" fill="hold"/>
                                        <p:tgtEl>
                                          <p:spTgt spid="177"/>
                                        </p:tgtEl>
                                        <p:attrNameLst>
                                          <p:attrName>style.visibility</p:attrName>
                                        </p:attrNameLst>
                                      </p:cBhvr>
                                      <p:to>
                                        <p:strVal val="visible"/>
                                      </p:to>
                                    </p:set>
                                    <p:animEffect transition="in" filter="dissolve">
                                      <p:cBhvr>
                                        <p:cTn id="16" dur="1000"/>
                                        <p:tgtEl>
                                          <p:spTgt spid="177"/>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fill="hold" grpId="4" nodeType="clickEffect">
                                  <p:stCondLst>
                                    <p:cond delay="0"/>
                                  </p:stCondLst>
                                  <p:iterate>
                                    <p:tmAbs val="0"/>
                                  </p:iterate>
                                  <p:childTnLst>
                                    <p:set>
                                      <p:cBhvr>
                                        <p:cTn id="20" fill="hold"/>
                                        <p:tgtEl>
                                          <p:spTgt spid="176"/>
                                        </p:tgtEl>
                                        <p:attrNameLst>
                                          <p:attrName>style.visibility</p:attrName>
                                        </p:attrNameLst>
                                      </p:cBhvr>
                                      <p:to>
                                        <p:strVal val="visible"/>
                                      </p:to>
                                    </p:set>
                                    <p:animEffect transition="in" filter="dissolve">
                                      <p:cBhvr>
                                        <p:cTn id="21" dur="1000"/>
                                        <p:tgtEl>
                                          <p:spTgt spid="17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fill="hold" grpId="5" nodeType="clickEffect">
                                  <p:stCondLst>
                                    <p:cond delay="0"/>
                                  </p:stCondLst>
                                  <p:iterate>
                                    <p:tmAbs val="0"/>
                                  </p:iterate>
                                  <p:childTnLst>
                                    <p:set>
                                      <p:cBhvr>
                                        <p:cTn id="25" fill="hold"/>
                                        <p:tgtEl>
                                          <p:spTgt spid="178"/>
                                        </p:tgtEl>
                                        <p:attrNameLst>
                                          <p:attrName>style.visibility</p:attrName>
                                        </p:attrNameLst>
                                      </p:cBhvr>
                                      <p:to>
                                        <p:strVal val="visible"/>
                                      </p:to>
                                    </p:set>
                                    <p:animEffect transition="in" filter="dissolve">
                                      <p:cBhvr>
                                        <p:cTn id="26" dur="1000"/>
                                        <p:tgtEl>
                                          <p:spTgt spid="178"/>
                                        </p:tgtEl>
                                      </p:cBhvr>
                                    </p:animEffect>
                                  </p:childTnLst>
                                </p:cTn>
                              </p:par>
                            </p:childTnLst>
                          </p:cTn>
                        </p:par>
                        <p:par>
                          <p:cTn id="27" fill="hold">
                            <p:stCondLst>
                              <p:cond delay="1000"/>
                            </p:stCondLst>
                            <p:childTnLst>
                              <p:par>
                                <p:cTn id="28" presetID="9" presetClass="entr" fill="hold" grpId="6" nodeType="afterEffect">
                                  <p:stCondLst>
                                    <p:cond delay="500"/>
                                  </p:stCondLst>
                                  <p:iterate>
                                    <p:tmAbs val="0"/>
                                  </p:iterate>
                                  <p:childTnLst>
                                    <p:set>
                                      <p:cBhvr>
                                        <p:cTn id="29" fill="hold"/>
                                        <p:tgtEl>
                                          <p:spTgt spid="181"/>
                                        </p:tgtEl>
                                        <p:attrNameLst>
                                          <p:attrName>style.visibility</p:attrName>
                                        </p:attrNameLst>
                                      </p:cBhvr>
                                      <p:to>
                                        <p:strVal val="visible"/>
                                      </p:to>
                                    </p:set>
                                    <p:animEffect transition="in" filter="dissolve">
                                      <p:cBhvr>
                                        <p:cTn id="30" dur="10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1" animBg="1" advAuto="0"/>
      <p:bldP spid="176" grpId="4" animBg="1" advAuto="0"/>
      <p:bldP spid="177" grpId="3" animBg="1" advAuto="0"/>
      <p:bldP spid="178" grpId="5" animBg="1" advAuto="0"/>
      <p:bldP spid="179" grpId="2" animBg="1" advAuto="0"/>
      <p:bldP spid="181" grpId="6"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Front End Tooling…"/>
          <p:cNvSpPr/>
          <p:nvPr/>
        </p:nvSpPr>
        <p:spPr>
          <a:xfrm>
            <a:off x="2572846" y="612413"/>
            <a:ext cx="12483974" cy="2197227"/>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nSpc>
                <a:spcPct val="80000"/>
              </a:lnSpc>
              <a:defRPr sz="18000" b="0" spc="-360">
                <a:latin typeface="+mj-lt"/>
                <a:ea typeface="+mj-ea"/>
                <a:cs typeface="+mj-cs"/>
                <a:sym typeface="SignPainter-HouseScript"/>
              </a:defRPr>
            </a:lvl1pPr>
          </a:lstStyle>
          <a:p>
            <a:r>
              <a:t>Front End Tooling…</a:t>
            </a:r>
          </a:p>
        </p:txBody>
      </p:sp>
      <p:pic>
        <p:nvPicPr>
          <p:cNvPr id="186" name="bower.png" descr="bower.png"/>
          <p:cNvPicPr>
            <a:picLocks noChangeAspect="1"/>
          </p:cNvPicPr>
          <p:nvPr/>
        </p:nvPicPr>
        <p:blipFill>
          <a:blip r:embed="rId3">
            <a:extLst/>
          </a:blip>
          <a:stretch>
            <a:fillRect/>
          </a:stretch>
        </p:blipFill>
        <p:spPr>
          <a:xfrm>
            <a:off x="1699604" y="3781812"/>
            <a:ext cx="3048001" cy="2667001"/>
          </a:xfrm>
          <a:prstGeom prst="rect">
            <a:avLst/>
          </a:prstGeom>
          <a:ln w="12700">
            <a:miter lim="400000"/>
          </a:ln>
        </p:spPr>
      </p:pic>
      <p:pic>
        <p:nvPicPr>
          <p:cNvPr id="187" name="grunt.png" descr="grunt.png"/>
          <p:cNvPicPr>
            <a:picLocks noChangeAspect="1"/>
          </p:cNvPicPr>
          <p:nvPr/>
        </p:nvPicPr>
        <p:blipFill>
          <a:blip r:embed="rId4">
            <a:extLst/>
          </a:blip>
          <a:stretch>
            <a:fillRect/>
          </a:stretch>
        </p:blipFill>
        <p:spPr>
          <a:xfrm>
            <a:off x="11084414" y="4201602"/>
            <a:ext cx="2628901" cy="3098801"/>
          </a:xfrm>
          <a:prstGeom prst="rect">
            <a:avLst/>
          </a:prstGeom>
          <a:ln w="12700">
            <a:miter lim="400000"/>
          </a:ln>
        </p:spPr>
      </p:pic>
      <p:pic>
        <p:nvPicPr>
          <p:cNvPr id="188" name="gulp.png" descr="gulp.png"/>
          <p:cNvPicPr>
            <a:picLocks noChangeAspect="1"/>
          </p:cNvPicPr>
          <p:nvPr/>
        </p:nvPicPr>
        <p:blipFill>
          <a:blip r:embed="rId5">
            <a:extLst/>
          </a:blip>
          <a:stretch>
            <a:fillRect/>
          </a:stretch>
        </p:blipFill>
        <p:spPr>
          <a:xfrm>
            <a:off x="8696187" y="8536506"/>
            <a:ext cx="1899662" cy="4203508"/>
          </a:xfrm>
          <a:prstGeom prst="rect">
            <a:avLst/>
          </a:prstGeom>
          <a:ln w="12700">
            <a:miter lim="400000"/>
          </a:ln>
        </p:spPr>
      </p:pic>
      <p:pic>
        <p:nvPicPr>
          <p:cNvPr id="189" name="less.png" descr="less.png"/>
          <p:cNvPicPr>
            <a:picLocks noChangeAspect="1"/>
          </p:cNvPicPr>
          <p:nvPr/>
        </p:nvPicPr>
        <p:blipFill>
          <a:blip r:embed="rId6">
            <a:extLst/>
          </a:blip>
          <a:stretch>
            <a:fillRect/>
          </a:stretch>
        </p:blipFill>
        <p:spPr>
          <a:xfrm>
            <a:off x="15902065" y="4478873"/>
            <a:ext cx="4622801" cy="1752601"/>
          </a:xfrm>
          <a:prstGeom prst="rect">
            <a:avLst/>
          </a:prstGeom>
          <a:ln w="12700">
            <a:miter lim="400000"/>
          </a:ln>
        </p:spPr>
      </p:pic>
      <p:pic>
        <p:nvPicPr>
          <p:cNvPr id="190" name="npm.png" descr="npm.png"/>
          <p:cNvPicPr>
            <a:picLocks noChangeAspect="1"/>
          </p:cNvPicPr>
          <p:nvPr/>
        </p:nvPicPr>
        <p:blipFill>
          <a:blip r:embed="rId7">
            <a:extLst/>
          </a:blip>
          <a:stretch>
            <a:fillRect/>
          </a:stretch>
        </p:blipFill>
        <p:spPr>
          <a:xfrm>
            <a:off x="12227869" y="9703588"/>
            <a:ext cx="4572001" cy="1778001"/>
          </a:xfrm>
          <a:prstGeom prst="rect">
            <a:avLst/>
          </a:prstGeom>
          <a:ln w="12700">
            <a:miter lim="400000"/>
          </a:ln>
        </p:spPr>
      </p:pic>
      <p:pic>
        <p:nvPicPr>
          <p:cNvPr id="191" name="sass.png" descr="sass.png"/>
          <p:cNvPicPr>
            <a:picLocks noChangeAspect="1"/>
          </p:cNvPicPr>
          <p:nvPr/>
        </p:nvPicPr>
        <p:blipFill>
          <a:blip r:embed="rId8">
            <a:extLst/>
          </a:blip>
          <a:stretch>
            <a:fillRect/>
          </a:stretch>
        </p:blipFill>
        <p:spPr>
          <a:xfrm>
            <a:off x="2191400" y="8858922"/>
            <a:ext cx="3289301" cy="2463801"/>
          </a:xfrm>
          <a:prstGeom prst="rect">
            <a:avLst/>
          </a:prstGeom>
          <a:ln w="12700">
            <a:miter lim="400000"/>
          </a:ln>
        </p:spPr>
      </p:pic>
      <p:pic>
        <p:nvPicPr>
          <p:cNvPr id="192" name="yeoman.png" descr="yeoman.png"/>
          <p:cNvPicPr>
            <a:picLocks noChangeAspect="1"/>
          </p:cNvPicPr>
          <p:nvPr/>
        </p:nvPicPr>
        <p:blipFill>
          <a:blip r:embed="rId9">
            <a:extLst/>
          </a:blip>
          <a:stretch>
            <a:fillRect/>
          </a:stretch>
        </p:blipFill>
        <p:spPr>
          <a:xfrm>
            <a:off x="18828301" y="9265438"/>
            <a:ext cx="3060701" cy="2654301"/>
          </a:xfrm>
          <a:prstGeom prst="rect">
            <a:avLst/>
          </a:prstGeom>
          <a:ln w="12700">
            <a:miter lim="400000"/>
          </a:ln>
        </p:spPr>
      </p:pic>
      <p:sp>
        <p:nvSpPr>
          <p:cNvPr id="193" name="Exists"/>
          <p:cNvSpPr/>
          <p:nvPr/>
        </p:nvSpPr>
        <p:spPr>
          <a:xfrm>
            <a:off x="15251593" y="612413"/>
            <a:ext cx="3813176" cy="2197227"/>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nSpc>
                <a:spcPct val="80000"/>
              </a:lnSpc>
              <a:defRPr sz="18000" b="0" spc="-360">
                <a:latin typeface="+mj-lt"/>
                <a:ea typeface="+mj-ea"/>
                <a:cs typeface="+mj-cs"/>
                <a:sym typeface="SignPainter-HouseScript"/>
              </a:defRPr>
            </a:lvl1pPr>
          </a:lstStyle>
          <a:p>
            <a:r>
              <a:t>Exists</a:t>
            </a:r>
          </a:p>
        </p:txBody>
      </p:sp>
      <p:pic>
        <p:nvPicPr>
          <p:cNvPr id="194" name="webpack.jpeg" descr="webpack.jpeg"/>
          <p:cNvPicPr>
            <a:picLocks noChangeAspect="1"/>
          </p:cNvPicPr>
          <p:nvPr/>
        </p:nvPicPr>
        <p:blipFill>
          <a:blip r:embed="rId10">
            <a:extLst/>
          </a:blip>
          <a:stretch>
            <a:fillRect/>
          </a:stretch>
        </p:blipFill>
        <p:spPr>
          <a:xfrm>
            <a:off x="6203264" y="4653904"/>
            <a:ext cx="2692401" cy="3009901"/>
          </a:xfrm>
          <a:prstGeom prst="rect">
            <a:avLst/>
          </a:prstGeom>
          <a:ln w="12700">
            <a:miter lim="400000"/>
          </a:ln>
        </p:spPr>
      </p:pic>
      <p:pic>
        <p:nvPicPr>
          <p:cNvPr id="195" name="babel.png" descr="babel.png"/>
          <p:cNvPicPr>
            <a:picLocks noChangeAspect="1"/>
          </p:cNvPicPr>
          <p:nvPr/>
        </p:nvPicPr>
        <p:blipFill>
          <a:blip r:embed="rId11">
            <a:extLst/>
          </a:blip>
          <a:stretch>
            <a:fillRect/>
          </a:stretch>
        </p:blipFill>
        <p:spPr>
          <a:xfrm>
            <a:off x="14452269" y="7008681"/>
            <a:ext cx="4229101" cy="19177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93"/>
                                        </p:tgtEl>
                                        <p:attrNameLst>
                                          <p:attrName>style.visibility</p:attrName>
                                        </p:attrNameLst>
                                      </p:cBhvr>
                                      <p:to>
                                        <p:strVal val="visible"/>
                                      </p:to>
                                    </p:set>
                                    <p:anim calcmode="lin" valueType="num">
                                      <p:cBhvr>
                                        <p:cTn id="7" dur="800" fill="hold"/>
                                        <p:tgtEl>
                                          <p:spTgt spid="193"/>
                                        </p:tgtEl>
                                        <p:attrNameLst>
                                          <p:attrName>ppt_w</p:attrName>
                                        </p:attrNameLst>
                                      </p:cBhvr>
                                      <p:tavLst>
                                        <p:tav tm="0">
                                          <p:val>
                                            <p:fltVal val="0"/>
                                          </p:val>
                                        </p:tav>
                                        <p:tav tm="100000">
                                          <p:val>
                                            <p:strVal val="#ppt_w"/>
                                          </p:val>
                                        </p:tav>
                                      </p:tavLst>
                                    </p:anim>
                                    <p:anim calcmode="lin" valueType="num">
                                      <p:cBhvr>
                                        <p:cTn id="8" dur="800" fill="hold"/>
                                        <p:tgtEl>
                                          <p:spTgt spid="19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186"/>
                                        </p:tgtEl>
                                        <p:attrNameLst>
                                          <p:attrName>style.visibility</p:attrName>
                                        </p:attrNameLst>
                                      </p:cBhvr>
                                      <p:to>
                                        <p:strVal val="visible"/>
                                      </p:to>
                                    </p:set>
                                    <p:anim calcmode="lin" valueType="num">
                                      <p:cBhvr>
                                        <p:cTn id="13" dur="399" fill="hold"/>
                                        <p:tgtEl>
                                          <p:spTgt spid="186"/>
                                        </p:tgtEl>
                                        <p:attrNameLst>
                                          <p:attrName>ppt_w</p:attrName>
                                        </p:attrNameLst>
                                      </p:cBhvr>
                                      <p:tavLst>
                                        <p:tav tm="0">
                                          <p:val>
                                            <p:fltVal val="0"/>
                                          </p:val>
                                        </p:tav>
                                        <p:tav tm="100000">
                                          <p:val>
                                            <p:strVal val="#ppt_w"/>
                                          </p:val>
                                        </p:tav>
                                      </p:tavLst>
                                    </p:anim>
                                    <p:anim calcmode="lin" valueType="num">
                                      <p:cBhvr>
                                        <p:cTn id="14" dur="399" fill="hold"/>
                                        <p:tgtEl>
                                          <p:spTgt spid="186"/>
                                        </p:tgtEl>
                                        <p:attrNameLst>
                                          <p:attrName>ppt_h</p:attrName>
                                        </p:attrNameLst>
                                      </p:cBhvr>
                                      <p:tavLst>
                                        <p:tav tm="0">
                                          <p:val>
                                            <p:fltVal val="0"/>
                                          </p:val>
                                        </p:tav>
                                        <p:tav tm="100000">
                                          <p:val>
                                            <p:strVal val="#ppt_h"/>
                                          </p:val>
                                        </p:tav>
                                      </p:tavLst>
                                    </p:anim>
                                  </p:childTnLst>
                                </p:cTn>
                              </p:par>
                            </p:childTnLst>
                          </p:cTn>
                        </p:par>
                        <p:par>
                          <p:cTn id="15" fill="hold">
                            <p:stCondLst>
                              <p:cond delay="399"/>
                            </p:stCondLst>
                            <p:childTnLst>
                              <p:par>
                                <p:cTn id="16" presetID="23" presetClass="entr" presetSubtype="16" fill="hold" grpId="3" nodeType="afterEffect">
                                  <p:stCondLst>
                                    <p:cond delay="0"/>
                                  </p:stCondLst>
                                  <p:iterate>
                                    <p:tmAbs val="0"/>
                                  </p:iterate>
                                  <p:childTnLst>
                                    <p:set>
                                      <p:cBhvr>
                                        <p:cTn id="17" fill="hold"/>
                                        <p:tgtEl>
                                          <p:spTgt spid="187"/>
                                        </p:tgtEl>
                                        <p:attrNameLst>
                                          <p:attrName>style.visibility</p:attrName>
                                        </p:attrNameLst>
                                      </p:cBhvr>
                                      <p:to>
                                        <p:strVal val="visible"/>
                                      </p:to>
                                    </p:set>
                                    <p:anim calcmode="lin" valueType="num">
                                      <p:cBhvr>
                                        <p:cTn id="18" dur="399" fill="hold"/>
                                        <p:tgtEl>
                                          <p:spTgt spid="187"/>
                                        </p:tgtEl>
                                        <p:attrNameLst>
                                          <p:attrName>ppt_w</p:attrName>
                                        </p:attrNameLst>
                                      </p:cBhvr>
                                      <p:tavLst>
                                        <p:tav tm="0">
                                          <p:val>
                                            <p:fltVal val="0"/>
                                          </p:val>
                                        </p:tav>
                                        <p:tav tm="100000">
                                          <p:val>
                                            <p:strVal val="#ppt_w"/>
                                          </p:val>
                                        </p:tav>
                                      </p:tavLst>
                                    </p:anim>
                                    <p:anim calcmode="lin" valueType="num">
                                      <p:cBhvr>
                                        <p:cTn id="19" dur="399" fill="hold"/>
                                        <p:tgtEl>
                                          <p:spTgt spid="187"/>
                                        </p:tgtEl>
                                        <p:attrNameLst>
                                          <p:attrName>ppt_h</p:attrName>
                                        </p:attrNameLst>
                                      </p:cBhvr>
                                      <p:tavLst>
                                        <p:tav tm="0">
                                          <p:val>
                                            <p:fltVal val="0"/>
                                          </p:val>
                                        </p:tav>
                                        <p:tav tm="100000">
                                          <p:val>
                                            <p:strVal val="#ppt_h"/>
                                          </p:val>
                                        </p:tav>
                                      </p:tavLst>
                                    </p:anim>
                                  </p:childTnLst>
                                </p:cTn>
                              </p:par>
                            </p:childTnLst>
                          </p:cTn>
                        </p:par>
                        <p:par>
                          <p:cTn id="20" fill="hold">
                            <p:stCondLst>
                              <p:cond delay="798"/>
                            </p:stCondLst>
                            <p:childTnLst>
                              <p:par>
                                <p:cTn id="21" presetID="23" presetClass="entr" presetSubtype="16" fill="hold" grpId="4" nodeType="afterEffect">
                                  <p:stCondLst>
                                    <p:cond delay="0"/>
                                  </p:stCondLst>
                                  <p:iterate>
                                    <p:tmAbs val="0"/>
                                  </p:iterate>
                                  <p:childTnLst>
                                    <p:set>
                                      <p:cBhvr>
                                        <p:cTn id="22" fill="hold"/>
                                        <p:tgtEl>
                                          <p:spTgt spid="189"/>
                                        </p:tgtEl>
                                        <p:attrNameLst>
                                          <p:attrName>style.visibility</p:attrName>
                                        </p:attrNameLst>
                                      </p:cBhvr>
                                      <p:to>
                                        <p:strVal val="visible"/>
                                      </p:to>
                                    </p:set>
                                    <p:anim calcmode="lin" valueType="num">
                                      <p:cBhvr>
                                        <p:cTn id="23" dur="399" fill="hold"/>
                                        <p:tgtEl>
                                          <p:spTgt spid="189"/>
                                        </p:tgtEl>
                                        <p:attrNameLst>
                                          <p:attrName>ppt_w</p:attrName>
                                        </p:attrNameLst>
                                      </p:cBhvr>
                                      <p:tavLst>
                                        <p:tav tm="0">
                                          <p:val>
                                            <p:fltVal val="0"/>
                                          </p:val>
                                        </p:tav>
                                        <p:tav tm="100000">
                                          <p:val>
                                            <p:strVal val="#ppt_w"/>
                                          </p:val>
                                        </p:tav>
                                      </p:tavLst>
                                    </p:anim>
                                    <p:anim calcmode="lin" valueType="num">
                                      <p:cBhvr>
                                        <p:cTn id="24" dur="399" fill="hold"/>
                                        <p:tgtEl>
                                          <p:spTgt spid="189"/>
                                        </p:tgtEl>
                                        <p:attrNameLst>
                                          <p:attrName>ppt_h</p:attrName>
                                        </p:attrNameLst>
                                      </p:cBhvr>
                                      <p:tavLst>
                                        <p:tav tm="0">
                                          <p:val>
                                            <p:fltVal val="0"/>
                                          </p:val>
                                        </p:tav>
                                        <p:tav tm="100000">
                                          <p:val>
                                            <p:strVal val="#ppt_h"/>
                                          </p:val>
                                        </p:tav>
                                      </p:tavLst>
                                    </p:anim>
                                  </p:childTnLst>
                                </p:cTn>
                              </p:par>
                            </p:childTnLst>
                          </p:cTn>
                        </p:par>
                        <p:par>
                          <p:cTn id="25" fill="hold">
                            <p:stCondLst>
                              <p:cond delay="1197"/>
                            </p:stCondLst>
                            <p:childTnLst>
                              <p:par>
                                <p:cTn id="26" presetID="23" presetClass="entr" presetSubtype="16" fill="hold" grpId="5" nodeType="afterEffect">
                                  <p:stCondLst>
                                    <p:cond delay="0"/>
                                  </p:stCondLst>
                                  <p:iterate>
                                    <p:tmAbs val="0"/>
                                  </p:iterate>
                                  <p:childTnLst>
                                    <p:set>
                                      <p:cBhvr>
                                        <p:cTn id="27" fill="hold"/>
                                        <p:tgtEl>
                                          <p:spTgt spid="191"/>
                                        </p:tgtEl>
                                        <p:attrNameLst>
                                          <p:attrName>style.visibility</p:attrName>
                                        </p:attrNameLst>
                                      </p:cBhvr>
                                      <p:to>
                                        <p:strVal val="visible"/>
                                      </p:to>
                                    </p:set>
                                    <p:anim calcmode="lin" valueType="num">
                                      <p:cBhvr>
                                        <p:cTn id="28" dur="399" fill="hold"/>
                                        <p:tgtEl>
                                          <p:spTgt spid="191"/>
                                        </p:tgtEl>
                                        <p:attrNameLst>
                                          <p:attrName>ppt_w</p:attrName>
                                        </p:attrNameLst>
                                      </p:cBhvr>
                                      <p:tavLst>
                                        <p:tav tm="0">
                                          <p:val>
                                            <p:fltVal val="0"/>
                                          </p:val>
                                        </p:tav>
                                        <p:tav tm="100000">
                                          <p:val>
                                            <p:strVal val="#ppt_w"/>
                                          </p:val>
                                        </p:tav>
                                      </p:tavLst>
                                    </p:anim>
                                    <p:anim calcmode="lin" valueType="num">
                                      <p:cBhvr>
                                        <p:cTn id="29" dur="399" fill="hold"/>
                                        <p:tgtEl>
                                          <p:spTgt spid="191"/>
                                        </p:tgtEl>
                                        <p:attrNameLst>
                                          <p:attrName>ppt_h</p:attrName>
                                        </p:attrNameLst>
                                      </p:cBhvr>
                                      <p:tavLst>
                                        <p:tav tm="0">
                                          <p:val>
                                            <p:fltVal val="0"/>
                                          </p:val>
                                        </p:tav>
                                        <p:tav tm="100000">
                                          <p:val>
                                            <p:strVal val="#ppt_h"/>
                                          </p:val>
                                        </p:tav>
                                      </p:tavLst>
                                    </p:anim>
                                  </p:childTnLst>
                                </p:cTn>
                              </p:par>
                            </p:childTnLst>
                          </p:cTn>
                        </p:par>
                        <p:par>
                          <p:cTn id="30" fill="hold">
                            <p:stCondLst>
                              <p:cond delay="1596"/>
                            </p:stCondLst>
                            <p:childTnLst>
                              <p:par>
                                <p:cTn id="31" presetID="23" presetClass="entr" presetSubtype="16" fill="hold" grpId="6" nodeType="afterEffect">
                                  <p:stCondLst>
                                    <p:cond delay="0"/>
                                  </p:stCondLst>
                                  <p:iterate>
                                    <p:tmAbs val="0"/>
                                  </p:iterate>
                                  <p:childTnLst>
                                    <p:set>
                                      <p:cBhvr>
                                        <p:cTn id="32" fill="hold"/>
                                        <p:tgtEl>
                                          <p:spTgt spid="190"/>
                                        </p:tgtEl>
                                        <p:attrNameLst>
                                          <p:attrName>style.visibility</p:attrName>
                                        </p:attrNameLst>
                                      </p:cBhvr>
                                      <p:to>
                                        <p:strVal val="visible"/>
                                      </p:to>
                                    </p:set>
                                    <p:anim calcmode="lin" valueType="num">
                                      <p:cBhvr>
                                        <p:cTn id="33" dur="399" fill="hold"/>
                                        <p:tgtEl>
                                          <p:spTgt spid="190"/>
                                        </p:tgtEl>
                                        <p:attrNameLst>
                                          <p:attrName>ppt_w</p:attrName>
                                        </p:attrNameLst>
                                      </p:cBhvr>
                                      <p:tavLst>
                                        <p:tav tm="0">
                                          <p:val>
                                            <p:fltVal val="0"/>
                                          </p:val>
                                        </p:tav>
                                        <p:tav tm="100000">
                                          <p:val>
                                            <p:strVal val="#ppt_w"/>
                                          </p:val>
                                        </p:tav>
                                      </p:tavLst>
                                    </p:anim>
                                    <p:anim calcmode="lin" valueType="num">
                                      <p:cBhvr>
                                        <p:cTn id="34" dur="399" fill="hold"/>
                                        <p:tgtEl>
                                          <p:spTgt spid="190"/>
                                        </p:tgtEl>
                                        <p:attrNameLst>
                                          <p:attrName>ppt_h</p:attrName>
                                        </p:attrNameLst>
                                      </p:cBhvr>
                                      <p:tavLst>
                                        <p:tav tm="0">
                                          <p:val>
                                            <p:fltVal val="0"/>
                                          </p:val>
                                        </p:tav>
                                        <p:tav tm="100000">
                                          <p:val>
                                            <p:strVal val="#ppt_h"/>
                                          </p:val>
                                        </p:tav>
                                      </p:tavLst>
                                    </p:anim>
                                  </p:childTnLst>
                                </p:cTn>
                              </p:par>
                            </p:childTnLst>
                          </p:cTn>
                        </p:par>
                        <p:par>
                          <p:cTn id="35" fill="hold">
                            <p:stCondLst>
                              <p:cond delay="1995"/>
                            </p:stCondLst>
                            <p:childTnLst>
                              <p:par>
                                <p:cTn id="36" presetID="23" presetClass="entr" presetSubtype="16" fill="hold" grpId="7" nodeType="afterEffect">
                                  <p:stCondLst>
                                    <p:cond delay="0"/>
                                  </p:stCondLst>
                                  <p:iterate>
                                    <p:tmAbs val="0"/>
                                  </p:iterate>
                                  <p:childTnLst>
                                    <p:set>
                                      <p:cBhvr>
                                        <p:cTn id="37" fill="hold"/>
                                        <p:tgtEl>
                                          <p:spTgt spid="188"/>
                                        </p:tgtEl>
                                        <p:attrNameLst>
                                          <p:attrName>style.visibility</p:attrName>
                                        </p:attrNameLst>
                                      </p:cBhvr>
                                      <p:to>
                                        <p:strVal val="visible"/>
                                      </p:to>
                                    </p:set>
                                    <p:anim calcmode="lin" valueType="num">
                                      <p:cBhvr>
                                        <p:cTn id="38" dur="399" fill="hold"/>
                                        <p:tgtEl>
                                          <p:spTgt spid="188"/>
                                        </p:tgtEl>
                                        <p:attrNameLst>
                                          <p:attrName>ppt_w</p:attrName>
                                        </p:attrNameLst>
                                      </p:cBhvr>
                                      <p:tavLst>
                                        <p:tav tm="0">
                                          <p:val>
                                            <p:fltVal val="0"/>
                                          </p:val>
                                        </p:tav>
                                        <p:tav tm="100000">
                                          <p:val>
                                            <p:strVal val="#ppt_w"/>
                                          </p:val>
                                        </p:tav>
                                      </p:tavLst>
                                    </p:anim>
                                    <p:anim calcmode="lin" valueType="num">
                                      <p:cBhvr>
                                        <p:cTn id="39" dur="399" fill="hold"/>
                                        <p:tgtEl>
                                          <p:spTgt spid="188"/>
                                        </p:tgtEl>
                                        <p:attrNameLst>
                                          <p:attrName>ppt_h</p:attrName>
                                        </p:attrNameLst>
                                      </p:cBhvr>
                                      <p:tavLst>
                                        <p:tav tm="0">
                                          <p:val>
                                            <p:fltVal val="0"/>
                                          </p:val>
                                        </p:tav>
                                        <p:tav tm="100000">
                                          <p:val>
                                            <p:strVal val="#ppt_h"/>
                                          </p:val>
                                        </p:tav>
                                      </p:tavLst>
                                    </p:anim>
                                  </p:childTnLst>
                                </p:cTn>
                              </p:par>
                            </p:childTnLst>
                          </p:cTn>
                        </p:par>
                        <p:par>
                          <p:cTn id="40" fill="hold">
                            <p:stCondLst>
                              <p:cond delay="2394"/>
                            </p:stCondLst>
                            <p:childTnLst>
                              <p:par>
                                <p:cTn id="41" presetID="23" presetClass="entr" presetSubtype="16" fill="hold" grpId="8" nodeType="afterEffect">
                                  <p:stCondLst>
                                    <p:cond delay="0"/>
                                  </p:stCondLst>
                                  <p:iterate>
                                    <p:tmAbs val="0"/>
                                  </p:iterate>
                                  <p:childTnLst>
                                    <p:set>
                                      <p:cBhvr>
                                        <p:cTn id="42" fill="hold"/>
                                        <p:tgtEl>
                                          <p:spTgt spid="192"/>
                                        </p:tgtEl>
                                        <p:attrNameLst>
                                          <p:attrName>style.visibility</p:attrName>
                                        </p:attrNameLst>
                                      </p:cBhvr>
                                      <p:to>
                                        <p:strVal val="visible"/>
                                      </p:to>
                                    </p:set>
                                    <p:anim calcmode="lin" valueType="num">
                                      <p:cBhvr>
                                        <p:cTn id="43" dur="399" fill="hold"/>
                                        <p:tgtEl>
                                          <p:spTgt spid="192"/>
                                        </p:tgtEl>
                                        <p:attrNameLst>
                                          <p:attrName>ppt_w</p:attrName>
                                        </p:attrNameLst>
                                      </p:cBhvr>
                                      <p:tavLst>
                                        <p:tav tm="0">
                                          <p:val>
                                            <p:fltVal val="0"/>
                                          </p:val>
                                        </p:tav>
                                        <p:tav tm="100000">
                                          <p:val>
                                            <p:strVal val="#ppt_w"/>
                                          </p:val>
                                        </p:tav>
                                      </p:tavLst>
                                    </p:anim>
                                    <p:anim calcmode="lin" valueType="num">
                                      <p:cBhvr>
                                        <p:cTn id="44" dur="399" fill="hold"/>
                                        <p:tgtEl>
                                          <p:spTgt spid="192"/>
                                        </p:tgtEl>
                                        <p:attrNameLst>
                                          <p:attrName>ppt_h</p:attrName>
                                        </p:attrNameLst>
                                      </p:cBhvr>
                                      <p:tavLst>
                                        <p:tav tm="0">
                                          <p:val>
                                            <p:fltVal val="0"/>
                                          </p:val>
                                        </p:tav>
                                        <p:tav tm="100000">
                                          <p:val>
                                            <p:strVal val="#ppt_h"/>
                                          </p:val>
                                        </p:tav>
                                      </p:tavLst>
                                    </p:anim>
                                  </p:childTnLst>
                                </p:cTn>
                              </p:par>
                            </p:childTnLst>
                          </p:cTn>
                        </p:par>
                        <p:par>
                          <p:cTn id="45" fill="hold">
                            <p:stCondLst>
                              <p:cond delay="2793"/>
                            </p:stCondLst>
                            <p:childTnLst>
                              <p:par>
                                <p:cTn id="46" presetID="23" presetClass="entr" presetSubtype="16" fill="hold" grpId="9" nodeType="afterEffect">
                                  <p:stCondLst>
                                    <p:cond delay="0"/>
                                  </p:stCondLst>
                                  <p:iterate>
                                    <p:tmAbs val="0"/>
                                  </p:iterate>
                                  <p:childTnLst>
                                    <p:set>
                                      <p:cBhvr>
                                        <p:cTn id="47" fill="hold"/>
                                        <p:tgtEl>
                                          <p:spTgt spid="195"/>
                                        </p:tgtEl>
                                        <p:attrNameLst>
                                          <p:attrName>style.visibility</p:attrName>
                                        </p:attrNameLst>
                                      </p:cBhvr>
                                      <p:to>
                                        <p:strVal val="visible"/>
                                      </p:to>
                                    </p:set>
                                    <p:anim calcmode="lin" valueType="num">
                                      <p:cBhvr>
                                        <p:cTn id="48" dur="399" fill="hold"/>
                                        <p:tgtEl>
                                          <p:spTgt spid="195"/>
                                        </p:tgtEl>
                                        <p:attrNameLst>
                                          <p:attrName>ppt_w</p:attrName>
                                        </p:attrNameLst>
                                      </p:cBhvr>
                                      <p:tavLst>
                                        <p:tav tm="0">
                                          <p:val>
                                            <p:fltVal val="0"/>
                                          </p:val>
                                        </p:tav>
                                        <p:tav tm="100000">
                                          <p:val>
                                            <p:strVal val="#ppt_w"/>
                                          </p:val>
                                        </p:tav>
                                      </p:tavLst>
                                    </p:anim>
                                    <p:anim calcmode="lin" valueType="num">
                                      <p:cBhvr>
                                        <p:cTn id="49" dur="399" fill="hold"/>
                                        <p:tgtEl>
                                          <p:spTgt spid="195"/>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grpId="10" nodeType="clickEffect">
                                  <p:stCondLst>
                                    <p:cond delay="0"/>
                                  </p:stCondLst>
                                  <p:iterate>
                                    <p:tmAbs val="0"/>
                                  </p:iterate>
                                  <p:childTnLst>
                                    <p:set>
                                      <p:cBhvr>
                                        <p:cTn id="53" fill="hold"/>
                                        <p:tgtEl>
                                          <p:spTgt spid="194"/>
                                        </p:tgtEl>
                                        <p:attrNameLst>
                                          <p:attrName>style.visibility</p:attrName>
                                        </p:attrNameLst>
                                      </p:cBhvr>
                                      <p:to>
                                        <p:strVal val="visible"/>
                                      </p:to>
                                    </p:set>
                                    <p:anim calcmode="lin" valueType="num">
                                      <p:cBhvr>
                                        <p:cTn id="54" dur="399" fill="hold"/>
                                        <p:tgtEl>
                                          <p:spTgt spid="194"/>
                                        </p:tgtEl>
                                        <p:attrNameLst>
                                          <p:attrName>ppt_w</p:attrName>
                                        </p:attrNameLst>
                                      </p:cBhvr>
                                      <p:tavLst>
                                        <p:tav tm="0">
                                          <p:val>
                                            <p:fltVal val="0"/>
                                          </p:val>
                                        </p:tav>
                                        <p:tav tm="100000">
                                          <p:val>
                                            <p:strVal val="#ppt_w"/>
                                          </p:val>
                                        </p:tav>
                                      </p:tavLst>
                                    </p:anim>
                                    <p:anim calcmode="lin" valueType="num">
                                      <p:cBhvr>
                                        <p:cTn id="55" dur="399" fill="hold"/>
                                        <p:tgtEl>
                                          <p:spTgt spid="1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2" animBg="1" advAuto="0"/>
      <p:bldP spid="187" grpId="3" animBg="1" advAuto="0"/>
      <p:bldP spid="188" grpId="7" animBg="1" advAuto="0"/>
      <p:bldP spid="189" grpId="4" animBg="1" advAuto="0"/>
      <p:bldP spid="190" grpId="6" animBg="1" advAuto="0"/>
      <p:bldP spid="191" grpId="5" animBg="1" advAuto="0"/>
      <p:bldP spid="192" grpId="8" animBg="1" advAuto="0"/>
      <p:bldP spid="193" grpId="1" animBg="1" advAuto="0"/>
      <p:bldP spid="194" grpId="10" animBg="1" advAuto="0"/>
      <p:bldP spid="195" grpId="9" animBg="1" advAuto="0"/>
    </p:bldLst>
  </p:timing>
</p:sld>
</file>

<file path=ppt/theme/theme1.xml><?xml version="1.0" encoding="utf-8"?>
<a:theme xmlns:a="http://schemas.openxmlformats.org/drawingml/2006/main" name="White">
  <a:themeElements>
    <a:clrScheme name="White">
      <a:dk1>
        <a:srgbClr val="FFFFFF"/>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SignPainter-HouseScript"/>
        <a:ea typeface="SignPainter-HouseScript"/>
        <a:cs typeface="SignPainter-HouseScript"/>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FC66A"/>
        </a:solidFill>
        <a:ln w="12700"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1" i="0" u="none" strike="noStrike" cap="none" spc="0" normalizeH="0" baseline="0">
            <a:ln>
              <a:noFill/>
            </a:ln>
            <a:solidFill>
              <a:srgbClr val="FFFFF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SignPainter-HouseScript"/>
        <a:ea typeface="SignPainter-HouseScript"/>
        <a:cs typeface="SignPainter-HouseScript"/>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FC66A"/>
        </a:solidFill>
        <a:ln w="12700"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1" i="0" u="none" strike="noStrike" cap="none" spc="0" normalizeH="0" baseline="0">
            <a:ln>
              <a:noFill/>
            </a:ln>
            <a:solidFill>
              <a:srgbClr val="FFFFF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1022</Words>
  <Application>Microsoft Office PowerPoint</Application>
  <PresentationFormat>Custom</PresentationFormat>
  <Paragraphs>149</Paragraphs>
  <Slides>24</Slides>
  <Notes>8</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24</vt:i4>
      </vt:variant>
    </vt:vector>
  </HeadingPairs>
  <TitlesOfParts>
    <vt:vector size="38" baseType="lpstr">
      <vt:lpstr>Andale Mono</vt:lpstr>
      <vt:lpstr>Arial</vt:lpstr>
      <vt:lpstr>Calibri</vt:lpstr>
      <vt:lpstr>Courier</vt:lpstr>
      <vt:lpstr>Courier New</vt:lpstr>
      <vt:lpstr>Helvetica</vt:lpstr>
      <vt:lpstr>Helvetica Light</vt:lpstr>
      <vt:lpstr>Helvetica Neue</vt:lpstr>
      <vt:lpstr>Lucida Sans Typewriter</vt:lpstr>
      <vt:lpstr>Segoe UI</vt:lpstr>
      <vt:lpstr>Segoe UI Light</vt:lpstr>
      <vt:lpstr>SignPainter-HouseScript</vt:lpstr>
      <vt:lpstr>Verdana</vt:lpstr>
      <vt:lpstr>White</vt:lpstr>
      <vt:lpstr>&gt;How Something Old Can Make DNN New Again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Please support our valuable sponsors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&gt;How Something Old Can Make DNN New Again</dc:title>
  <cp:lastModifiedBy>Peter Donker</cp:lastModifiedBy>
  <cp:revision>1</cp:revision>
  <dcterms:modified xsi:type="dcterms:W3CDTF">2017-06-11T15:16:45Z</dcterms:modified>
</cp:coreProperties>
</file>